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13716000" cx="24384000"/>
  <p:notesSz cx="6858000" cy="9144000"/>
  <p:embeddedFontLst>
    <p:embeddedFont>
      <p:font typeface="Inter SemiBold"/>
      <p:regular r:id="rId13"/>
      <p:bold r:id="rId14"/>
      <p:italic r:id="rId15"/>
      <p:boldItalic r:id="rId16"/>
    </p:embeddedFont>
    <p:embeddedFont>
      <p:font typeface="Heebo"/>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14234">
          <p15:clr>
            <a:srgbClr val="A4A3A4"/>
          </p15:clr>
        </p15:guide>
        <p15:guide id="2" orient="horz" pos="3798">
          <p15:clr>
            <a:srgbClr val="A4A3A4"/>
          </p15:clr>
        </p15:guide>
      </p15:sldGuideLst>
    </p:ext>
    <p:ext uri="GoogleSlidesCustomDataVersion2">
      <go:slidesCustomData xmlns:go="http://customooxmlschemas.google.com/" r:id="rId19" roundtripDataSignature="AMtx7miOwo3W5NkKgj5sgkmpWXGykXBb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234"/>
        <p:guide pos="3798"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InterSemiBold-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InterSemiBold-italic.fntdata"/><Relationship Id="rId14" Type="http://schemas.openxmlformats.org/officeDocument/2006/relationships/font" Target="fonts/InterSemiBold-bold.fntdata"/><Relationship Id="rId17" Type="http://schemas.openxmlformats.org/officeDocument/2006/relationships/font" Target="fonts/Heebo-regular.fntdata"/><Relationship Id="rId16" Type="http://schemas.openxmlformats.org/officeDocument/2006/relationships/font" Target="fonts/InterSemiBold-boldItalic.fntdata"/><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Heeb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D"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15" name="Shape 15"/>
        <p:cNvGrpSpPr/>
        <p:nvPr/>
      </p:nvGrpSpPr>
      <p:grpSpPr>
        <a:xfrm>
          <a:off x="0" y="0"/>
          <a:ext cx="0" cy="0"/>
          <a:chOff x="0" y="0"/>
          <a:chExt cx="0" cy="0"/>
        </a:xfrm>
      </p:grpSpPr>
      <p:sp>
        <p:nvSpPr>
          <p:cNvPr id="16" name="Google Shape;16;p22"/>
          <p:cNvSpPr/>
          <p:nvPr>
            <p:ph idx="2" type="pic"/>
          </p:nvPr>
        </p:nvSpPr>
        <p:spPr>
          <a:xfrm>
            <a:off x="12801600" y="1380304"/>
            <a:ext cx="12077700" cy="11573698"/>
          </a:xfrm>
          <a:prstGeom prst="roundRect">
            <a:avLst>
              <a:gd fmla="val 2056" name="adj"/>
            </a:avLst>
          </a:prstGeom>
          <a:solidFill>
            <a:schemeClr val="lt2"/>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3" name="Shape 33"/>
        <p:cNvGrpSpPr/>
        <p:nvPr/>
      </p:nvGrpSpPr>
      <p:grpSpPr>
        <a:xfrm>
          <a:off x="0" y="0"/>
          <a:ext cx="0" cy="0"/>
          <a:chOff x="0" y="0"/>
          <a:chExt cx="0" cy="0"/>
        </a:xfrm>
      </p:grpSpPr>
      <p:sp>
        <p:nvSpPr>
          <p:cNvPr id="34" name="Google Shape;34;p30"/>
          <p:cNvSpPr/>
          <p:nvPr>
            <p:ph idx="2" type="pic"/>
          </p:nvPr>
        </p:nvSpPr>
        <p:spPr>
          <a:xfrm>
            <a:off x="11582400" y="0"/>
            <a:ext cx="12801600" cy="13716000"/>
          </a:xfrm>
          <a:prstGeom prst="parallelogram">
            <a:avLst>
              <a:gd fmla="val 33551" name="adj"/>
            </a:avLst>
          </a:prstGeom>
          <a:solidFill>
            <a:schemeClr val="lt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5" name="Shape 35"/>
        <p:cNvGrpSpPr/>
        <p:nvPr/>
      </p:nvGrpSpPr>
      <p:grpSpPr>
        <a:xfrm>
          <a:off x="0" y="0"/>
          <a:ext cx="0" cy="0"/>
          <a:chOff x="0" y="0"/>
          <a:chExt cx="0" cy="0"/>
        </a:xfrm>
      </p:grpSpPr>
      <p:sp>
        <p:nvSpPr>
          <p:cNvPr id="36" name="Google Shape;36;p31"/>
          <p:cNvSpPr/>
          <p:nvPr>
            <p:ph idx="2" type="pic"/>
          </p:nvPr>
        </p:nvSpPr>
        <p:spPr>
          <a:xfrm>
            <a:off x="15220950" y="-19050"/>
            <a:ext cx="9163050" cy="13735050"/>
          </a:xfrm>
          <a:prstGeom prst="rect">
            <a:avLst/>
          </a:prstGeom>
          <a:solidFill>
            <a:schemeClr val="lt2"/>
          </a:solidFill>
          <a:ln>
            <a:noFill/>
          </a:ln>
        </p:spPr>
      </p:sp>
      <p:sp>
        <p:nvSpPr>
          <p:cNvPr id="37" name="Google Shape;37;p31"/>
          <p:cNvSpPr/>
          <p:nvPr>
            <p:ph idx="3" type="pic"/>
          </p:nvPr>
        </p:nvSpPr>
        <p:spPr>
          <a:xfrm>
            <a:off x="11582400" y="5638800"/>
            <a:ext cx="11606212" cy="6705600"/>
          </a:xfrm>
          <a:prstGeom prst="roundRect">
            <a:avLst>
              <a:gd fmla="val 3695" name="adj"/>
            </a:avLst>
          </a:prstGeom>
          <a:solidFill>
            <a:srgbClr val="D0CECE"/>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8" name="Shape 38"/>
        <p:cNvGrpSpPr/>
        <p:nvPr/>
      </p:nvGrpSpPr>
      <p:grpSpPr>
        <a:xfrm>
          <a:off x="0" y="0"/>
          <a:ext cx="0" cy="0"/>
          <a:chOff x="0" y="0"/>
          <a:chExt cx="0" cy="0"/>
        </a:xfrm>
      </p:grpSpPr>
      <p:sp>
        <p:nvSpPr>
          <p:cNvPr id="39" name="Google Shape;39;p32"/>
          <p:cNvSpPr/>
          <p:nvPr>
            <p:ph idx="2" type="pic"/>
          </p:nvPr>
        </p:nvSpPr>
        <p:spPr>
          <a:xfrm>
            <a:off x="17681572" y="-19050"/>
            <a:ext cx="6702428" cy="13735050"/>
          </a:xfrm>
          <a:prstGeom prst="rect">
            <a:avLst/>
          </a:prstGeom>
          <a:solidFill>
            <a:schemeClr val="lt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40" name="Shape 40"/>
        <p:cNvGrpSpPr/>
        <p:nvPr/>
      </p:nvGrpSpPr>
      <p:grpSpPr>
        <a:xfrm>
          <a:off x="0" y="0"/>
          <a:ext cx="0" cy="0"/>
          <a:chOff x="0" y="0"/>
          <a:chExt cx="0" cy="0"/>
        </a:xfrm>
      </p:grpSpPr>
      <p:sp>
        <p:nvSpPr>
          <p:cNvPr id="41" name="Google Shape;41;p33"/>
          <p:cNvSpPr/>
          <p:nvPr>
            <p:ph idx="2" type="pic"/>
          </p:nvPr>
        </p:nvSpPr>
        <p:spPr>
          <a:xfrm>
            <a:off x="16460788" y="-19050"/>
            <a:ext cx="7923212" cy="13735050"/>
          </a:xfrm>
          <a:prstGeom prst="rect">
            <a:avLst/>
          </a:prstGeom>
          <a:solidFill>
            <a:schemeClr val="lt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42" name="Shape 42"/>
        <p:cNvGrpSpPr/>
        <p:nvPr/>
      </p:nvGrpSpPr>
      <p:grpSpPr>
        <a:xfrm>
          <a:off x="0" y="0"/>
          <a:ext cx="0" cy="0"/>
          <a:chOff x="0" y="0"/>
          <a:chExt cx="0" cy="0"/>
        </a:xfrm>
      </p:grpSpPr>
      <p:sp>
        <p:nvSpPr>
          <p:cNvPr id="43" name="Google Shape;43;p34"/>
          <p:cNvSpPr/>
          <p:nvPr>
            <p:ph idx="2" type="pic"/>
          </p:nvPr>
        </p:nvSpPr>
        <p:spPr>
          <a:xfrm>
            <a:off x="0" y="0"/>
            <a:ext cx="13414404" cy="6858000"/>
          </a:xfrm>
          <a:prstGeom prst="rect">
            <a:avLst/>
          </a:prstGeom>
          <a:solidFill>
            <a:schemeClr val="lt2"/>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44" name="Shape 4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45" name="Shape 45"/>
        <p:cNvGrpSpPr/>
        <p:nvPr/>
      </p:nvGrpSpPr>
      <p:grpSpPr>
        <a:xfrm>
          <a:off x="0" y="0"/>
          <a:ext cx="0" cy="0"/>
          <a:chOff x="0" y="0"/>
          <a:chExt cx="0" cy="0"/>
        </a:xfrm>
      </p:grpSpPr>
      <p:sp>
        <p:nvSpPr>
          <p:cNvPr id="46" name="Google Shape;46;p36"/>
          <p:cNvSpPr/>
          <p:nvPr>
            <p:ph idx="2" type="pic"/>
          </p:nvPr>
        </p:nvSpPr>
        <p:spPr>
          <a:xfrm>
            <a:off x="0" y="-19050"/>
            <a:ext cx="9142413" cy="13735050"/>
          </a:xfrm>
          <a:prstGeom prst="rect">
            <a:avLst/>
          </a:prstGeom>
          <a:solidFill>
            <a:schemeClr val="lt2"/>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47" name="Shape 47"/>
        <p:cNvGrpSpPr/>
        <p:nvPr/>
      </p:nvGrpSpPr>
      <p:grpSpPr>
        <a:xfrm>
          <a:off x="0" y="0"/>
          <a:ext cx="0" cy="0"/>
          <a:chOff x="0" y="0"/>
          <a:chExt cx="0" cy="0"/>
        </a:xfrm>
      </p:grpSpPr>
      <p:sp>
        <p:nvSpPr>
          <p:cNvPr id="48" name="Google Shape;48;p37"/>
          <p:cNvSpPr/>
          <p:nvPr>
            <p:ph idx="2" type="pic"/>
          </p:nvPr>
        </p:nvSpPr>
        <p:spPr>
          <a:xfrm>
            <a:off x="0" y="0"/>
            <a:ext cx="24384000" cy="2590800"/>
          </a:xfrm>
          <a:prstGeom prst="rect">
            <a:avLst/>
          </a:prstGeom>
          <a:solidFill>
            <a:schemeClr val="lt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49" name="Shape 49"/>
        <p:cNvGrpSpPr/>
        <p:nvPr/>
      </p:nvGrpSpPr>
      <p:grpSpPr>
        <a:xfrm>
          <a:off x="0" y="0"/>
          <a:ext cx="0" cy="0"/>
          <a:chOff x="0" y="0"/>
          <a:chExt cx="0" cy="0"/>
        </a:xfrm>
      </p:grpSpPr>
      <p:sp>
        <p:nvSpPr>
          <p:cNvPr id="50" name="Google Shape;50;p38"/>
          <p:cNvSpPr/>
          <p:nvPr>
            <p:ph idx="2" type="pic"/>
          </p:nvPr>
        </p:nvSpPr>
        <p:spPr>
          <a:xfrm>
            <a:off x="13411200" y="0"/>
            <a:ext cx="10972800" cy="13716000"/>
          </a:xfrm>
          <a:prstGeom prst="rect">
            <a:avLst/>
          </a:prstGeom>
          <a:solidFill>
            <a:schemeClr val="lt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51" name="Shape 51"/>
        <p:cNvGrpSpPr/>
        <p:nvPr/>
      </p:nvGrpSpPr>
      <p:grpSpPr>
        <a:xfrm>
          <a:off x="0" y="0"/>
          <a:ext cx="0" cy="0"/>
          <a:chOff x="0" y="0"/>
          <a:chExt cx="0" cy="0"/>
        </a:xfrm>
      </p:grpSpPr>
      <p:sp>
        <p:nvSpPr>
          <p:cNvPr id="52" name="Google Shape;52;p39"/>
          <p:cNvSpPr/>
          <p:nvPr>
            <p:ph idx="2" type="pic"/>
          </p:nvPr>
        </p:nvSpPr>
        <p:spPr>
          <a:xfrm>
            <a:off x="1825626" y="0"/>
            <a:ext cx="9147174" cy="12363159"/>
          </a:xfrm>
          <a:prstGeom prst="roundRect">
            <a:avLst>
              <a:gd fmla="val 2750" name="adj"/>
            </a:avLst>
          </a:prstGeom>
          <a:solidFill>
            <a:schemeClr val="lt2"/>
          </a:solidFill>
          <a:ln>
            <a:noFill/>
          </a:ln>
        </p:spPr>
      </p:sp>
      <p:sp>
        <p:nvSpPr>
          <p:cNvPr id="53" name="Google Shape;53;p39"/>
          <p:cNvSpPr/>
          <p:nvPr>
            <p:ph idx="3" type="pic"/>
          </p:nvPr>
        </p:nvSpPr>
        <p:spPr>
          <a:xfrm>
            <a:off x="4892674" y="3200400"/>
            <a:ext cx="10975975" cy="105156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17" name="Shape 17"/>
        <p:cNvGrpSpPr/>
        <p:nvPr/>
      </p:nvGrpSpPr>
      <p:grpSpPr>
        <a:xfrm>
          <a:off x="0" y="0"/>
          <a:ext cx="0" cy="0"/>
          <a:chOff x="0" y="0"/>
          <a:chExt cx="0" cy="0"/>
        </a:xfrm>
      </p:grpSpPr>
      <p:sp>
        <p:nvSpPr>
          <p:cNvPr id="18" name="Google Shape;18;p23"/>
          <p:cNvSpPr/>
          <p:nvPr>
            <p:ph idx="2" type="pic"/>
          </p:nvPr>
        </p:nvSpPr>
        <p:spPr>
          <a:xfrm>
            <a:off x="0" y="-7416"/>
            <a:ext cx="7313613" cy="9940276"/>
          </a:xfrm>
          <a:prstGeom prst="roundRect">
            <a:avLst>
              <a:gd fmla="val 2750" name="adj"/>
            </a:avLst>
          </a:prstGeom>
          <a:solidFill>
            <a:schemeClr val="lt2"/>
          </a:solidFill>
          <a:ln>
            <a:noFill/>
          </a:ln>
        </p:spPr>
      </p:sp>
      <p:sp>
        <p:nvSpPr>
          <p:cNvPr id="19" name="Google Shape;19;p23"/>
          <p:cNvSpPr/>
          <p:nvPr>
            <p:ph idx="3" type="pic"/>
          </p:nvPr>
        </p:nvSpPr>
        <p:spPr>
          <a:xfrm>
            <a:off x="4287839" y="2590800"/>
            <a:ext cx="7313612" cy="9753600"/>
          </a:xfrm>
          <a:prstGeom prst="roundRect">
            <a:avLst>
              <a:gd fmla="val 2750" name="adj"/>
            </a:avLst>
          </a:prstGeom>
          <a:solidFill>
            <a:srgbClr val="D0CECE"/>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20" name="Shape 20"/>
        <p:cNvGrpSpPr/>
        <p:nvPr/>
      </p:nvGrpSpPr>
      <p:grpSpPr>
        <a:xfrm>
          <a:off x="0" y="0"/>
          <a:ext cx="0" cy="0"/>
          <a:chOff x="0" y="0"/>
          <a:chExt cx="0" cy="0"/>
        </a:xfrm>
      </p:grpSpPr>
      <p:sp>
        <p:nvSpPr>
          <p:cNvPr id="21" name="Google Shape;21;p24"/>
          <p:cNvSpPr/>
          <p:nvPr>
            <p:ph idx="2" type="pic"/>
          </p:nvPr>
        </p:nvSpPr>
        <p:spPr>
          <a:xfrm>
            <a:off x="10972800" y="1371600"/>
            <a:ext cx="7316788" cy="10972800"/>
          </a:xfrm>
          <a:prstGeom prst="roundRect">
            <a:avLst>
              <a:gd fmla="val 2750" name="adj"/>
            </a:avLst>
          </a:prstGeom>
          <a:solidFill>
            <a:schemeClr val="lt2"/>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22" name="Shape 22"/>
        <p:cNvGrpSpPr/>
        <p:nvPr/>
      </p:nvGrpSpPr>
      <p:grpSpPr>
        <a:xfrm>
          <a:off x="0" y="0"/>
          <a:ext cx="0" cy="0"/>
          <a:chOff x="0" y="0"/>
          <a:chExt cx="0" cy="0"/>
        </a:xfrm>
      </p:grpSpPr>
      <p:sp>
        <p:nvSpPr>
          <p:cNvPr id="23" name="Google Shape;23;p28"/>
          <p:cNvSpPr/>
          <p:nvPr>
            <p:ph idx="2" type="pic"/>
          </p:nvPr>
        </p:nvSpPr>
        <p:spPr>
          <a:xfrm>
            <a:off x="13411200" y="-19050"/>
            <a:ext cx="10972800" cy="13735050"/>
          </a:xfrm>
          <a:prstGeom prst="rect">
            <a:avLst/>
          </a:prstGeom>
          <a:solidFill>
            <a:schemeClr val="lt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4" name="Shape 2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25" name="Shape 25"/>
        <p:cNvGrpSpPr/>
        <p:nvPr/>
      </p:nvGrpSpPr>
      <p:grpSpPr>
        <a:xfrm>
          <a:off x="0" y="0"/>
          <a:ext cx="0" cy="0"/>
          <a:chOff x="0" y="0"/>
          <a:chExt cx="0" cy="0"/>
        </a:xfrm>
      </p:grpSpPr>
      <p:sp>
        <p:nvSpPr>
          <p:cNvPr id="26" name="Google Shape;26;p29"/>
          <p:cNvSpPr/>
          <p:nvPr>
            <p:ph idx="2" type="pic"/>
          </p:nvPr>
        </p:nvSpPr>
        <p:spPr>
          <a:xfrm>
            <a:off x="1216026" y="1390358"/>
            <a:ext cx="8537574" cy="10972801"/>
          </a:xfrm>
          <a:prstGeom prst="roundRect">
            <a:avLst>
              <a:gd fmla="val 2750" name="adj"/>
            </a:avLst>
          </a:prstGeom>
          <a:solidFill>
            <a:schemeClr val="lt2"/>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27" name="Shape 27"/>
        <p:cNvGrpSpPr/>
        <p:nvPr/>
      </p:nvGrpSpPr>
      <p:grpSpPr>
        <a:xfrm>
          <a:off x="0" y="0"/>
          <a:ext cx="0" cy="0"/>
          <a:chOff x="0" y="0"/>
          <a:chExt cx="0" cy="0"/>
        </a:xfrm>
      </p:grpSpPr>
      <p:sp>
        <p:nvSpPr>
          <p:cNvPr id="28" name="Google Shape;28;p40"/>
          <p:cNvSpPr/>
          <p:nvPr>
            <p:ph idx="2" type="pic"/>
          </p:nvPr>
        </p:nvSpPr>
        <p:spPr>
          <a:xfrm>
            <a:off x="12192000" y="1981200"/>
            <a:ext cx="12192000" cy="10972801"/>
          </a:xfrm>
          <a:prstGeom prst="roundRect">
            <a:avLst>
              <a:gd fmla="val 2056" name="adj"/>
            </a:avLst>
          </a:prstGeom>
          <a:solidFill>
            <a:schemeClr val="lt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9" name="Shape 29"/>
        <p:cNvGrpSpPr/>
        <p:nvPr/>
      </p:nvGrpSpPr>
      <p:grpSpPr>
        <a:xfrm>
          <a:off x="0" y="0"/>
          <a:ext cx="0" cy="0"/>
          <a:chOff x="0" y="0"/>
          <a:chExt cx="0" cy="0"/>
        </a:xfrm>
      </p:grpSpPr>
      <p:sp>
        <p:nvSpPr>
          <p:cNvPr id="30" name="Google Shape;30;p26"/>
          <p:cNvSpPr/>
          <p:nvPr>
            <p:ph idx="2" type="pic"/>
          </p:nvPr>
        </p:nvSpPr>
        <p:spPr>
          <a:xfrm>
            <a:off x="2441321" y="761999"/>
            <a:ext cx="8537575" cy="12192001"/>
          </a:xfrm>
          <a:prstGeom prst="roundRect">
            <a:avLst>
              <a:gd fmla="val 2750" name="adj"/>
            </a:avLst>
          </a:prstGeom>
          <a:solidFill>
            <a:schemeClr val="lt2"/>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31" name="Shape 31"/>
        <p:cNvGrpSpPr/>
        <p:nvPr/>
      </p:nvGrpSpPr>
      <p:grpSpPr>
        <a:xfrm>
          <a:off x="0" y="0"/>
          <a:ext cx="0" cy="0"/>
          <a:chOff x="0" y="0"/>
          <a:chExt cx="0" cy="0"/>
        </a:xfrm>
      </p:grpSpPr>
      <p:sp>
        <p:nvSpPr>
          <p:cNvPr id="32" name="Google Shape;32;p27"/>
          <p:cNvSpPr/>
          <p:nvPr>
            <p:ph idx="2" type="pic"/>
          </p:nvPr>
        </p:nvSpPr>
        <p:spPr>
          <a:xfrm>
            <a:off x="0" y="4419600"/>
            <a:ext cx="24384000" cy="9296400"/>
          </a:xfrm>
          <a:prstGeom prst="rect">
            <a:avLst/>
          </a:prstGeom>
          <a:solidFill>
            <a:schemeClr val="lt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1676400" y="730251"/>
            <a:ext cx="21031200" cy="265112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8800"/>
              <a:buFont typeface="Inter SemiBold"/>
              <a:buNone/>
              <a:defRPr b="0" i="0" sz="8800" u="none" cap="none" strike="noStrike">
                <a:solidFill>
                  <a:schemeClr val="dk1"/>
                </a:solidFill>
                <a:latin typeface="Inter SemiBold"/>
                <a:ea typeface="Inter SemiBold"/>
                <a:cs typeface="Inter SemiBold"/>
                <a:sym typeface="Inter Semi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1"/>
          <p:cNvSpPr txBox="1"/>
          <p:nvPr>
            <p:ph idx="1" type="body"/>
          </p:nvPr>
        </p:nvSpPr>
        <p:spPr>
          <a:xfrm>
            <a:off x="1676400" y="3651250"/>
            <a:ext cx="21031200" cy="8702676"/>
          </a:xfrm>
          <a:prstGeom prst="rect">
            <a:avLst/>
          </a:prstGeom>
          <a:noFill/>
          <a:ln>
            <a:noFill/>
          </a:ln>
        </p:spPr>
        <p:txBody>
          <a:bodyPr anchorCtr="0" anchor="t" bIns="45700" lIns="91425" spcFirstLastPara="1" rIns="91425" wrap="square" tIns="457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Heebo"/>
                <a:ea typeface="Heebo"/>
                <a:cs typeface="Heebo"/>
                <a:sym typeface="Heebo"/>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Heebo"/>
                <a:ea typeface="Heebo"/>
                <a:cs typeface="Heebo"/>
                <a:sym typeface="Heebo"/>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Heebo"/>
                <a:ea typeface="Heebo"/>
                <a:cs typeface="Heebo"/>
                <a:sym typeface="Heebo"/>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Heebo"/>
                <a:ea typeface="Heebo"/>
                <a:cs typeface="Heebo"/>
                <a:sym typeface="Heebo"/>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Heebo"/>
                <a:ea typeface="Heebo"/>
                <a:cs typeface="Heebo"/>
                <a:sym typeface="Heebo"/>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Heebo"/>
                <a:ea typeface="Heebo"/>
                <a:cs typeface="Heebo"/>
                <a:sym typeface="Heebo"/>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Heebo"/>
                <a:ea typeface="Heebo"/>
                <a:cs typeface="Heebo"/>
                <a:sym typeface="Heebo"/>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Heebo"/>
                <a:ea typeface="Heebo"/>
                <a:cs typeface="Heebo"/>
                <a:sym typeface="Heebo"/>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Heebo"/>
                <a:ea typeface="Heebo"/>
                <a:cs typeface="Heebo"/>
                <a:sym typeface="Heebo"/>
              </a:defRPr>
            </a:lvl9pPr>
          </a:lstStyle>
          <a:p/>
        </p:txBody>
      </p:sp>
      <p:sp>
        <p:nvSpPr>
          <p:cNvPr id="12" name="Google Shape;12;p21"/>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rgbClr val="888888"/>
                </a:solidFill>
                <a:latin typeface="Heebo"/>
                <a:ea typeface="Heebo"/>
                <a:cs typeface="Heebo"/>
                <a:sym typeface="Heeb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9pPr>
          </a:lstStyle>
          <a:p/>
        </p:txBody>
      </p:sp>
      <p:sp>
        <p:nvSpPr>
          <p:cNvPr id="13" name="Google Shape;13;p21"/>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2400" u="none" cap="none" strike="noStrike">
                <a:solidFill>
                  <a:srgbClr val="888888"/>
                </a:solidFill>
                <a:latin typeface="Heebo"/>
                <a:ea typeface="Heebo"/>
                <a:cs typeface="Heebo"/>
                <a:sym typeface="Heeb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9pPr>
          </a:lstStyle>
          <a:p/>
        </p:txBody>
      </p:sp>
      <p:sp>
        <p:nvSpPr>
          <p:cNvPr id="14" name="Google Shape;14;p21"/>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9pPr>
          </a:lstStyle>
          <a:p>
            <a:pPr indent="0" lvl="0" marL="0" rtl="0" algn="r">
              <a:spcBef>
                <a:spcPts val="0"/>
              </a:spcBef>
              <a:spcAft>
                <a:spcPts val="0"/>
              </a:spcAft>
              <a:buNone/>
            </a:pPr>
            <a:fld id="{00000000-1234-1234-1234-123412341234}" type="slidenum">
              <a:rPr lang="en-ID"/>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680">
          <p15:clr>
            <a:srgbClr val="F26B43"/>
          </p15:clr>
        </p15:guide>
        <p15:guide id="2" pos="9216">
          <p15:clr>
            <a:srgbClr val="F26B43"/>
          </p15:clr>
        </p15:guide>
        <p15:guide id="3" pos="15360">
          <p15:clr>
            <a:srgbClr val="F26B43"/>
          </p15:clr>
        </p15:guide>
        <p15:guide id="4" pos="8448">
          <p15:clr>
            <a:srgbClr val="F26B43"/>
          </p15:clr>
        </p15:guide>
        <p15:guide id="5" pos="9985">
          <p15:clr>
            <a:srgbClr val="F26B43"/>
          </p15:clr>
        </p15:guide>
        <p15:guide id="6" pos="10753">
          <p15:clr>
            <a:srgbClr val="F26B43"/>
          </p15:clr>
        </p15:guide>
        <p15:guide id="7" orient="horz" pos="4320">
          <p15:clr>
            <a:srgbClr val="F26B43"/>
          </p15:clr>
        </p15:guide>
        <p15:guide id="8" pos="11521">
          <p15:clr>
            <a:srgbClr val="F26B43"/>
          </p15:clr>
        </p15:guide>
        <p15:guide id="9" orient="horz" pos="8640">
          <p15:clr>
            <a:srgbClr val="F26B43"/>
          </p15:clr>
        </p15:guide>
        <p15:guide id="10" pos="12289">
          <p15:clr>
            <a:srgbClr val="F26B43"/>
          </p15:clr>
        </p15:guide>
        <p15:guide id="11" pos="13057">
          <p15:clr>
            <a:srgbClr val="F26B43"/>
          </p15:clr>
        </p15:guide>
        <p15:guide id="12" pos="13826">
          <p15:clr>
            <a:srgbClr val="F26B43"/>
          </p15:clr>
        </p15:guide>
        <p15:guide id="13" pos="14594">
          <p15:clr>
            <a:srgbClr val="F26B43"/>
          </p15:clr>
        </p15:guide>
        <p15:guide id="14" pos="6912">
          <p15:clr>
            <a:srgbClr val="F26B43"/>
          </p15:clr>
        </p15:guide>
        <p15:guide id="15" pos="6144">
          <p15:clr>
            <a:srgbClr val="F26B43"/>
          </p15:clr>
        </p15:guide>
        <p15:guide id="16" pos="5375">
          <p15:clr>
            <a:srgbClr val="F26B43"/>
          </p15:clr>
        </p15:guide>
        <p15:guide id="17" pos="4607">
          <p15:clr>
            <a:srgbClr val="F26B43"/>
          </p15:clr>
        </p15:guide>
        <p15:guide id="18" pos="3839">
          <p15:clr>
            <a:srgbClr val="F26B43"/>
          </p15:clr>
        </p15:guide>
        <p15:guide id="19" pos="3071">
          <p15:clr>
            <a:srgbClr val="F26B43"/>
          </p15:clr>
        </p15:guide>
        <p15:guide id="20" pos="2303">
          <p15:clr>
            <a:srgbClr val="F26B43"/>
          </p15:clr>
        </p15:guide>
        <p15:guide id="21" pos="1534">
          <p15:clr>
            <a:srgbClr val="F26B43"/>
          </p15:clr>
        </p15:guide>
        <p15:guide id="22" pos="766">
          <p15:clr>
            <a:srgbClr val="F26B43"/>
          </p15:clr>
        </p15:guide>
        <p15:guide id="23">
          <p15:clr>
            <a:srgbClr val="F26B43"/>
          </p15:clr>
        </p15:guide>
        <p15:guide id="24" pos="8064">
          <p15:clr>
            <a:srgbClr val="F26B43"/>
          </p15:clr>
        </p15:guide>
        <p15:guide id="25" pos="8832">
          <p15:clr>
            <a:srgbClr val="F26B43"/>
          </p15:clr>
        </p15:guide>
        <p15:guide id="26" pos="9601">
          <p15:clr>
            <a:srgbClr val="F26B43"/>
          </p15:clr>
        </p15:guide>
        <p15:guide id="27" pos="10369">
          <p15:clr>
            <a:srgbClr val="F26B43"/>
          </p15:clr>
        </p15:guide>
        <p15:guide id="28" pos="11137">
          <p15:clr>
            <a:srgbClr val="F26B43"/>
          </p15:clr>
        </p15:guide>
        <p15:guide id="29" pos="11905">
          <p15:clr>
            <a:srgbClr val="F26B43"/>
          </p15:clr>
        </p15:guide>
        <p15:guide id="30" orient="horz" pos="4704">
          <p15:clr>
            <a:srgbClr val="F26B43"/>
          </p15:clr>
        </p15:guide>
        <p15:guide id="31" pos="14978">
          <p15:clr>
            <a:srgbClr val="F26B43"/>
          </p15:clr>
        </p15:guide>
        <p15:guide id="32" orient="horz" pos="5856">
          <p15:clr>
            <a:srgbClr val="F26B43"/>
          </p15:clr>
        </p15:guide>
        <p15:guide id="33" orient="horz" pos="6624">
          <p15:clr>
            <a:srgbClr val="F26B43"/>
          </p15:clr>
        </p15:guide>
        <p15:guide id="34" orient="horz" pos="7392">
          <p15:clr>
            <a:srgbClr val="F26B43"/>
          </p15:clr>
        </p15:guide>
        <p15:guide id="35" orient="horz" pos="8160">
          <p15:clr>
            <a:srgbClr val="F26B43"/>
          </p15:clr>
        </p15:guide>
        <p15:guide id="36" orient="horz" pos="5088">
          <p15:clr>
            <a:srgbClr val="F26B43"/>
          </p15:clr>
        </p15:guide>
        <p15:guide id="37" orient="horz" pos="5472">
          <p15:clr>
            <a:srgbClr val="F26B43"/>
          </p15:clr>
        </p15:guide>
        <p15:guide id="38" orient="horz" pos="6240">
          <p15:clr>
            <a:srgbClr val="F26B43"/>
          </p15:clr>
        </p15:guide>
        <p15:guide id="39" orient="horz" pos="7008">
          <p15:clr>
            <a:srgbClr val="F26B43"/>
          </p15:clr>
        </p15:guide>
        <p15:guide id="40" orient="horz" pos="7776">
          <p15:clr>
            <a:srgbClr val="F26B43"/>
          </p15:clr>
        </p15:guide>
        <p15:guide id="41" pos="7296">
          <p15:clr>
            <a:srgbClr val="F26B43"/>
          </p15:clr>
        </p15:guide>
        <p15:guide id="42" pos="6528">
          <p15:clr>
            <a:srgbClr val="F26B43"/>
          </p15:clr>
        </p15:guide>
        <p15:guide id="43" pos="5759">
          <p15:clr>
            <a:srgbClr val="F26B43"/>
          </p15:clr>
        </p15:guide>
        <p15:guide id="44" pos="4991">
          <p15:clr>
            <a:srgbClr val="F26B43"/>
          </p15:clr>
        </p15:guide>
        <p15:guide id="45" pos="4223">
          <p15:clr>
            <a:srgbClr val="F26B43"/>
          </p15:clr>
        </p15:guide>
        <p15:guide id="46" pos="3455">
          <p15:clr>
            <a:srgbClr val="F26B43"/>
          </p15:clr>
        </p15:guide>
        <p15:guide id="47" pos="2687">
          <p15:clr>
            <a:srgbClr val="F26B43"/>
          </p15:clr>
        </p15:guide>
        <p15:guide id="48" pos="1918">
          <p15:clr>
            <a:srgbClr val="F26B43"/>
          </p15:clr>
        </p15:guide>
        <p15:guide id="49" pos="1150">
          <p15:clr>
            <a:srgbClr val="F26B43"/>
          </p15:clr>
        </p15:guide>
        <p15:guide id="50" pos="382">
          <p15:clr>
            <a:srgbClr val="F26B43"/>
          </p15:clr>
        </p15:guide>
        <p15:guide id="51" orient="horz" pos="3552">
          <p15:clr>
            <a:srgbClr val="F26B43"/>
          </p15:clr>
        </p15:guide>
        <p15:guide id="52" orient="horz" pos="2784">
          <p15:clr>
            <a:srgbClr val="F26B43"/>
          </p15:clr>
        </p15:guide>
        <p15:guide id="53" orient="horz" pos="2016">
          <p15:clr>
            <a:srgbClr val="F26B43"/>
          </p15:clr>
        </p15:guide>
        <p15:guide id="54" orient="horz" pos="1248">
          <p15:clr>
            <a:srgbClr val="F26B43"/>
          </p15:clr>
        </p15:guide>
        <p15:guide id="55" orient="horz" pos="480">
          <p15:clr>
            <a:srgbClr val="F26B43"/>
          </p15:clr>
        </p15:guide>
        <p15:guide id="56" orient="horz" pos="3168">
          <p15:clr>
            <a:srgbClr val="F26B43"/>
          </p15:clr>
        </p15:guide>
        <p15:guide id="57" orient="horz" pos="3936">
          <p15:clr>
            <a:srgbClr val="F26B43"/>
          </p15:clr>
        </p15:guide>
        <p15:guide id="58" orient="horz" pos="2400">
          <p15:clr>
            <a:srgbClr val="F26B43"/>
          </p15:clr>
        </p15:guide>
        <p15:guide id="59" orient="horz" pos="1632">
          <p15:clr>
            <a:srgbClr val="F26B43"/>
          </p15:clr>
        </p15:guide>
        <p15:guide id="60" orient="horz" pos="864">
          <p15:clr>
            <a:srgbClr val="F26B43"/>
          </p15:clr>
        </p15:guide>
        <p15:guide id="61" pos="13442">
          <p15:clr>
            <a:srgbClr val="F26B43"/>
          </p15:clr>
        </p15:guide>
        <p15:guide id="62" pos="12673">
          <p15:clr>
            <a:srgbClr val="F26B43"/>
          </p15:clr>
        </p15:guide>
        <p15:guide id="63" pos="142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5.png"/><Relationship Id="rId5" Type="http://schemas.openxmlformats.org/officeDocument/2006/relationships/image" Target="../media/image9.pn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4.png"/><Relationship Id="rId8"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1.png"/><Relationship Id="rId7"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20.jp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p:nvPr/>
        </p:nvSpPr>
        <p:spPr>
          <a:xfrm flipH="1" rot="-686347">
            <a:off x="20008234" y="11929963"/>
            <a:ext cx="4342022" cy="1405977"/>
          </a:xfrm>
          <a:custGeom>
            <a:rect b="b" l="l" r="r" t="t"/>
            <a:pathLst>
              <a:path extrusionOk="0" h="2480600" w="4992108">
                <a:moveTo>
                  <a:pt x="2496054" y="0"/>
                </a:moveTo>
                <a:cubicBezTo>
                  <a:pt x="3788854" y="0"/>
                  <a:pt x="4852174" y="982520"/>
                  <a:pt x="4980039" y="2241585"/>
                </a:cubicBezTo>
                <a:lnTo>
                  <a:pt x="4992108" y="2480600"/>
                </a:lnTo>
                <a:lnTo>
                  <a:pt x="4897876" y="2480600"/>
                </a:lnTo>
                <a:lnTo>
                  <a:pt x="4886293" y="2251220"/>
                </a:lnTo>
                <a:cubicBezTo>
                  <a:pt x="4763254" y="1039672"/>
                  <a:pt x="3740064" y="94232"/>
                  <a:pt x="2496054" y="94232"/>
                </a:cubicBezTo>
                <a:cubicBezTo>
                  <a:pt x="1252044" y="94232"/>
                  <a:pt x="228854" y="1039672"/>
                  <a:pt x="105815" y="2251220"/>
                </a:cubicBezTo>
                <a:lnTo>
                  <a:pt x="94232" y="2480600"/>
                </a:lnTo>
                <a:lnTo>
                  <a:pt x="0" y="2480600"/>
                </a:lnTo>
                <a:lnTo>
                  <a:pt x="12069" y="2241585"/>
                </a:lnTo>
                <a:cubicBezTo>
                  <a:pt x="139934" y="982520"/>
                  <a:pt x="1203254" y="0"/>
                  <a:pt x="2496054" y="0"/>
                </a:cubicBezTo>
                <a:close/>
              </a:path>
            </a:pathLst>
          </a:custGeom>
          <a:solidFill>
            <a:srgbClr val="FF91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59" name="Google Shape;59;p1"/>
          <p:cNvSpPr txBox="1"/>
          <p:nvPr/>
        </p:nvSpPr>
        <p:spPr>
          <a:xfrm>
            <a:off x="14630400" y="466500"/>
            <a:ext cx="9341700" cy="5910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3600"/>
              <a:buFont typeface="Arial"/>
              <a:buNone/>
            </a:pPr>
            <a:r>
              <a:rPr b="0" i="0" lang="en-ID" sz="3600" u="none" cap="none" strike="noStrike">
                <a:solidFill>
                  <a:schemeClr val="dk1"/>
                </a:solidFill>
                <a:latin typeface="Inter SemiBold"/>
                <a:ea typeface="Inter SemiBold"/>
                <a:cs typeface="Inter SemiBold"/>
                <a:sym typeface="Inter SemiBold"/>
              </a:rPr>
              <a:t>BRANDING | MARKETING | ADVERTISING</a:t>
            </a:r>
            <a:endParaRPr b="0" i="0" sz="3600" u="none" cap="none" strike="noStrike">
              <a:solidFill>
                <a:schemeClr val="dk1"/>
              </a:solidFill>
              <a:latin typeface="Inter SemiBold"/>
              <a:ea typeface="Inter SemiBold"/>
              <a:cs typeface="Inter SemiBold"/>
              <a:sym typeface="Inter SemiBold"/>
            </a:endParaRPr>
          </a:p>
        </p:txBody>
      </p:sp>
      <p:sp>
        <p:nvSpPr>
          <p:cNvPr id="60" name="Google Shape;60;p1"/>
          <p:cNvSpPr/>
          <p:nvPr/>
        </p:nvSpPr>
        <p:spPr>
          <a:xfrm flipH="1" rot="10800000">
            <a:off x="-23400" y="-15619"/>
            <a:ext cx="4343134" cy="1407741"/>
          </a:xfrm>
          <a:custGeom>
            <a:rect b="b" l="l" r="r" t="t"/>
            <a:pathLst>
              <a:path extrusionOk="0" h="2480600" w="4992108">
                <a:moveTo>
                  <a:pt x="2496054" y="0"/>
                </a:moveTo>
                <a:cubicBezTo>
                  <a:pt x="3788854" y="0"/>
                  <a:pt x="4852174" y="982520"/>
                  <a:pt x="4980039" y="2241585"/>
                </a:cubicBezTo>
                <a:lnTo>
                  <a:pt x="4992108" y="2480600"/>
                </a:lnTo>
                <a:lnTo>
                  <a:pt x="4897876" y="2480600"/>
                </a:lnTo>
                <a:lnTo>
                  <a:pt x="4886293" y="2251220"/>
                </a:lnTo>
                <a:cubicBezTo>
                  <a:pt x="4763254" y="1039672"/>
                  <a:pt x="3740064" y="94232"/>
                  <a:pt x="2496054" y="94232"/>
                </a:cubicBezTo>
                <a:cubicBezTo>
                  <a:pt x="1252044" y="94232"/>
                  <a:pt x="228854" y="1039672"/>
                  <a:pt x="105815" y="2251220"/>
                </a:cubicBezTo>
                <a:lnTo>
                  <a:pt x="94232" y="2480600"/>
                </a:lnTo>
                <a:lnTo>
                  <a:pt x="0" y="2480600"/>
                </a:lnTo>
                <a:lnTo>
                  <a:pt x="12069" y="2241585"/>
                </a:lnTo>
                <a:cubicBezTo>
                  <a:pt x="139934" y="982520"/>
                  <a:pt x="1203254" y="0"/>
                  <a:pt x="2496054" y="0"/>
                </a:cubicBezTo>
                <a:close/>
              </a:path>
            </a:pathLst>
          </a:custGeom>
          <a:solidFill>
            <a:srgbClr val="FF910B">
              <a:alpha val="4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nvGrpSpPr>
          <p:cNvPr id="61" name="Google Shape;61;p1"/>
          <p:cNvGrpSpPr/>
          <p:nvPr/>
        </p:nvGrpSpPr>
        <p:grpSpPr>
          <a:xfrm>
            <a:off x="16460788" y="8602961"/>
            <a:ext cx="1219200" cy="1534593"/>
            <a:chOff x="10363201" y="1990369"/>
            <a:chExt cx="1219200" cy="1534593"/>
          </a:xfrm>
        </p:grpSpPr>
        <p:grpSp>
          <p:nvGrpSpPr>
            <p:cNvPr id="62" name="Google Shape;62;p1"/>
            <p:cNvGrpSpPr/>
            <p:nvPr/>
          </p:nvGrpSpPr>
          <p:grpSpPr>
            <a:xfrm>
              <a:off x="10363201" y="1990369"/>
              <a:ext cx="1219200" cy="133350"/>
              <a:chOff x="10363201" y="1990369"/>
              <a:chExt cx="1219200" cy="133350"/>
            </a:xfrm>
          </p:grpSpPr>
          <p:sp>
            <p:nvSpPr>
              <p:cNvPr id="63" name="Google Shape;63;p1"/>
              <p:cNvSpPr/>
              <p:nvPr/>
            </p:nvSpPr>
            <p:spPr>
              <a:xfrm>
                <a:off x="10363201" y="1990369"/>
                <a:ext cx="133350" cy="133350"/>
              </a:xfrm>
              <a:prstGeom prst="ellipse">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64" name="Google Shape;64;p1"/>
              <p:cNvSpPr/>
              <p:nvPr/>
            </p:nvSpPr>
            <p:spPr>
              <a:xfrm>
                <a:off x="10906126" y="1990369"/>
                <a:ext cx="133350" cy="133350"/>
              </a:xfrm>
              <a:prstGeom prst="ellipse">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65" name="Google Shape;65;p1"/>
              <p:cNvSpPr/>
              <p:nvPr/>
            </p:nvSpPr>
            <p:spPr>
              <a:xfrm>
                <a:off x="11449051" y="1990369"/>
                <a:ext cx="133350" cy="133350"/>
              </a:xfrm>
              <a:prstGeom prst="ellipse">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grpSp>
          <p:nvGrpSpPr>
            <p:cNvPr id="66" name="Google Shape;66;p1"/>
            <p:cNvGrpSpPr/>
            <p:nvPr/>
          </p:nvGrpSpPr>
          <p:grpSpPr>
            <a:xfrm>
              <a:off x="10363201" y="2457450"/>
              <a:ext cx="1219200" cy="133350"/>
              <a:chOff x="10363201" y="1990369"/>
              <a:chExt cx="1219200" cy="133350"/>
            </a:xfrm>
          </p:grpSpPr>
          <p:sp>
            <p:nvSpPr>
              <p:cNvPr id="67" name="Google Shape;67;p1"/>
              <p:cNvSpPr/>
              <p:nvPr/>
            </p:nvSpPr>
            <p:spPr>
              <a:xfrm>
                <a:off x="10363201" y="1990369"/>
                <a:ext cx="133350" cy="133350"/>
              </a:xfrm>
              <a:prstGeom prst="ellipse">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68" name="Google Shape;68;p1"/>
              <p:cNvSpPr/>
              <p:nvPr/>
            </p:nvSpPr>
            <p:spPr>
              <a:xfrm>
                <a:off x="10906126" y="1990369"/>
                <a:ext cx="133350" cy="133350"/>
              </a:xfrm>
              <a:prstGeom prst="ellipse">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69" name="Google Shape;69;p1"/>
              <p:cNvSpPr/>
              <p:nvPr/>
            </p:nvSpPr>
            <p:spPr>
              <a:xfrm>
                <a:off x="11449051" y="1990369"/>
                <a:ext cx="133350" cy="133350"/>
              </a:xfrm>
              <a:prstGeom prst="ellipse">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grpSp>
          <p:nvGrpSpPr>
            <p:cNvPr id="70" name="Google Shape;70;p1"/>
            <p:cNvGrpSpPr/>
            <p:nvPr/>
          </p:nvGrpSpPr>
          <p:grpSpPr>
            <a:xfrm>
              <a:off x="10363201" y="2924531"/>
              <a:ext cx="1219200" cy="133350"/>
              <a:chOff x="10363201" y="1990369"/>
              <a:chExt cx="1219200" cy="133350"/>
            </a:xfrm>
          </p:grpSpPr>
          <p:sp>
            <p:nvSpPr>
              <p:cNvPr id="71" name="Google Shape;71;p1"/>
              <p:cNvSpPr/>
              <p:nvPr/>
            </p:nvSpPr>
            <p:spPr>
              <a:xfrm>
                <a:off x="10363201" y="1990369"/>
                <a:ext cx="133350" cy="133350"/>
              </a:xfrm>
              <a:prstGeom prst="ellipse">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72" name="Google Shape;72;p1"/>
              <p:cNvSpPr/>
              <p:nvPr/>
            </p:nvSpPr>
            <p:spPr>
              <a:xfrm>
                <a:off x="10906126" y="1990369"/>
                <a:ext cx="133350" cy="133350"/>
              </a:xfrm>
              <a:prstGeom prst="ellipse">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73" name="Google Shape;73;p1"/>
              <p:cNvSpPr/>
              <p:nvPr/>
            </p:nvSpPr>
            <p:spPr>
              <a:xfrm>
                <a:off x="11449051" y="1990369"/>
                <a:ext cx="133350" cy="133350"/>
              </a:xfrm>
              <a:prstGeom prst="ellipse">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grpSp>
          <p:nvGrpSpPr>
            <p:cNvPr id="74" name="Google Shape;74;p1"/>
            <p:cNvGrpSpPr/>
            <p:nvPr/>
          </p:nvGrpSpPr>
          <p:grpSpPr>
            <a:xfrm>
              <a:off x="10363201" y="3391612"/>
              <a:ext cx="1219200" cy="133350"/>
              <a:chOff x="10363201" y="1990369"/>
              <a:chExt cx="1219200" cy="133350"/>
            </a:xfrm>
          </p:grpSpPr>
          <p:sp>
            <p:nvSpPr>
              <p:cNvPr id="75" name="Google Shape;75;p1"/>
              <p:cNvSpPr/>
              <p:nvPr/>
            </p:nvSpPr>
            <p:spPr>
              <a:xfrm>
                <a:off x="10363201" y="1990369"/>
                <a:ext cx="133350" cy="133350"/>
              </a:xfrm>
              <a:prstGeom prst="ellipse">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76" name="Google Shape;76;p1"/>
              <p:cNvSpPr/>
              <p:nvPr/>
            </p:nvSpPr>
            <p:spPr>
              <a:xfrm>
                <a:off x="10906126" y="1990369"/>
                <a:ext cx="133350" cy="133350"/>
              </a:xfrm>
              <a:prstGeom prst="ellipse">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77" name="Google Shape;77;p1"/>
              <p:cNvSpPr/>
              <p:nvPr/>
            </p:nvSpPr>
            <p:spPr>
              <a:xfrm>
                <a:off x="11449051" y="1990369"/>
                <a:ext cx="133350" cy="133350"/>
              </a:xfrm>
              <a:prstGeom prst="ellipse">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grpSp>
      <p:sp>
        <p:nvSpPr>
          <p:cNvPr id="78" name="Google Shape;78;p1"/>
          <p:cNvSpPr/>
          <p:nvPr/>
        </p:nvSpPr>
        <p:spPr>
          <a:xfrm>
            <a:off x="18300" y="11352925"/>
            <a:ext cx="1959538" cy="2367119"/>
          </a:xfrm>
          <a:custGeom>
            <a:rect b="b" l="l" r="r" t="t"/>
            <a:pathLst>
              <a:path extrusionOk="0" h="2156828" w="2171233">
                <a:moveTo>
                  <a:pt x="968" y="0"/>
                </a:moveTo>
                <a:cubicBezTo>
                  <a:pt x="1125030" y="0"/>
                  <a:pt x="2049564" y="854280"/>
                  <a:pt x="2160740" y="1949010"/>
                </a:cubicBezTo>
                <a:lnTo>
                  <a:pt x="2171233" y="2156828"/>
                </a:lnTo>
                <a:lnTo>
                  <a:pt x="2089301" y="2156828"/>
                </a:lnTo>
                <a:lnTo>
                  <a:pt x="2079229" y="1957387"/>
                </a:lnTo>
                <a:cubicBezTo>
                  <a:pt x="1972250" y="903972"/>
                  <a:pt x="1082608" y="81933"/>
                  <a:pt x="968" y="81933"/>
                </a:cubicBezTo>
                <a:lnTo>
                  <a:pt x="0" y="81979"/>
                </a:lnTo>
                <a:lnTo>
                  <a:pt x="0" y="46"/>
                </a:lnTo>
                <a:close/>
              </a:path>
            </a:pathLst>
          </a:custGeom>
          <a:solidFill>
            <a:srgbClr val="FF910B">
              <a:alpha val="4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79" name="Google Shape;79;p1"/>
          <p:cNvSpPr txBox="1"/>
          <p:nvPr/>
        </p:nvSpPr>
        <p:spPr>
          <a:xfrm>
            <a:off x="1595549" y="2766167"/>
            <a:ext cx="55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rgbClr val="FF910B"/>
                </a:solidFill>
                <a:latin typeface="Heebo"/>
                <a:ea typeface="Heebo"/>
                <a:cs typeface="Heebo"/>
                <a:sym typeface="Heebo"/>
              </a:rPr>
              <a:t>Healthcare Clinics</a:t>
            </a:r>
            <a:endParaRPr b="1" i="0" sz="1400" u="none" cap="none" strike="noStrike">
              <a:solidFill>
                <a:srgbClr val="FF910B"/>
              </a:solidFill>
              <a:latin typeface="Arial"/>
              <a:ea typeface="Arial"/>
              <a:cs typeface="Arial"/>
              <a:sym typeface="Arial"/>
            </a:endParaRPr>
          </a:p>
        </p:txBody>
      </p:sp>
      <p:pic>
        <p:nvPicPr>
          <p:cNvPr id="80" name="Google Shape;80;p1"/>
          <p:cNvPicPr preferRelativeResize="0"/>
          <p:nvPr>
            <p:ph idx="2" type="pic"/>
          </p:nvPr>
        </p:nvPicPr>
        <p:blipFill rotWithShape="1">
          <a:blip r:embed="rId3">
            <a:alphaModFix/>
          </a:blip>
          <a:srcRect b="33845" l="0" r="0" t="-446"/>
          <a:stretch/>
        </p:blipFill>
        <p:spPr>
          <a:xfrm>
            <a:off x="12801600" y="1380300"/>
            <a:ext cx="11582400" cy="11573700"/>
          </a:xfrm>
          <a:prstGeom prst="roundRect">
            <a:avLst>
              <a:gd fmla="val 2056" name="adj"/>
            </a:avLst>
          </a:prstGeom>
          <a:solidFill>
            <a:schemeClr val="lt2"/>
          </a:solidFill>
          <a:ln>
            <a:noFill/>
          </a:ln>
        </p:spPr>
      </p:pic>
      <p:pic>
        <p:nvPicPr>
          <p:cNvPr id="81" name="Google Shape;81;p1"/>
          <p:cNvPicPr preferRelativeResize="0"/>
          <p:nvPr/>
        </p:nvPicPr>
        <p:blipFill rotWithShape="1">
          <a:blip r:embed="rId4">
            <a:alphaModFix/>
          </a:blip>
          <a:srcRect b="34463" l="27500" r="31828" t="0"/>
          <a:stretch/>
        </p:blipFill>
        <p:spPr>
          <a:xfrm>
            <a:off x="13056751" y="124188"/>
            <a:ext cx="1413576" cy="1275625"/>
          </a:xfrm>
          <a:prstGeom prst="rect">
            <a:avLst/>
          </a:prstGeom>
          <a:noFill/>
          <a:ln>
            <a:noFill/>
          </a:ln>
        </p:spPr>
      </p:pic>
      <p:cxnSp>
        <p:nvCxnSpPr>
          <p:cNvPr id="82" name="Google Shape;82;p1"/>
          <p:cNvCxnSpPr/>
          <p:nvPr/>
        </p:nvCxnSpPr>
        <p:spPr>
          <a:xfrm flipH="1" rot="10800000">
            <a:off x="1751575" y="3763600"/>
            <a:ext cx="4839600" cy="25800"/>
          </a:xfrm>
          <a:prstGeom prst="straightConnector1">
            <a:avLst/>
          </a:prstGeom>
          <a:noFill/>
          <a:ln cap="flat" cmpd="sng" w="76200">
            <a:solidFill>
              <a:schemeClr val="dk1"/>
            </a:solidFill>
            <a:prstDash val="solid"/>
            <a:round/>
            <a:headEnd len="sm" w="sm" type="none"/>
            <a:tailEnd len="sm" w="sm" type="none"/>
          </a:ln>
        </p:spPr>
      </p:cxnSp>
      <p:sp>
        <p:nvSpPr>
          <p:cNvPr id="83" name="Google Shape;83;p1"/>
          <p:cNvSpPr txBox="1"/>
          <p:nvPr/>
        </p:nvSpPr>
        <p:spPr>
          <a:xfrm>
            <a:off x="1522975" y="1230525"/>
            <a:ext cx="5097300" cy="127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600"/>
              <a:buFont typeface="Arial"/>
              <a:buNone/>
            </a:pPr>
            <a:r>
              <a:rPr b="0" i="0" lang="en-ID" sz="5600" u="none" cap="none" strike="noStrike">
                <a:solidFill>
                  <a:schemeClr val="dk1"/>
                </a:solidFill>
                <a:latin typeface="Heebo"/>
                <a:ea typeface="Heebo"/>
                <a:cs typeface="Heebo"/>
                <a:sym typeface="Heebo"/>
              </a:rPr>
              <a:t>Case Study</a:t>
            </a:r>
            <a:endParaRPr b="0" i="0" sz="5600" u="none" cap="none" strike="noStrike">
              <a:solidFill>
                <a:schemeClr val="dk1"/>
              </a:solidFill>
              <a:latin typeface="Heebo"/>
              <a:ea typeface="Heebo"/>
              <a:cs typeface="Heebo"/>
              <a:sym typeface="Heebo"/>
            </a:endParaRPr>
          </a:p>
        </p:txBody>
      </p:sp>
      <p:sp>
        <p:nvSpPr>
          <p:cNvPr id="84" name="Google Shape;84;p1"/>
          <p:cNvSpPr txBox="1"/>
          <p:nvPr/>
        </p:nvSpPr>
        <p:spPr>
          <a:xfrm>
            <a:off x="1669600" y="8996650"/>
            <a:ext cx="10522200" cy="28692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0" i="0" lang="en-ID" sz="2200" u="none" cap="none" strike="noStrike">
                <a:solidFill>
                  <a:schemeClr val="accent1"/>
                </a:solidFill>
                <a:latin typeface="Heebo"/>
                <a:ea typeface="Heebo"/>
                <a:cs typeface="Heebo"/>
                <a:sym typeface="Heebo"/>
              </a:rPr>
              <a:t>We are more than a marketing agency—we are growth architects, dedicated to transforming businesses with scalable strategies that deliver measurable success. With a relentless focus on innovation and results, we empower our clients to thrive in competitive markets. In this case study, </a:t>
            </a:r>
            <a:r>
              <a:rPr lang="en-ID" sz="2200">
                <a:solidFill>
                  <a:schemeClr val="accent1"/>
                </a:solidFill>
                <a:latin typeface="Heebo"/>
                <a:ea typeface="Heebo"/>
                <a:cs typeface="Heebo"/>
                <a:sym typeface="Heebo"/>
              </a:rPr>
              <a:t>we were tasked with revitalizing a telemedicine weight loss clinic. Our mission: to attract and convert a highly targeted audience, differentiate the clinic from competitors, and create a compelling online experience that drives conversions.</a:t>
            </a:r>
            <a:endParaRPr b="0" i="0" sz="2200" u="none" cap="none" strike="noStrike">
              <a:solidFill>
                <a:schemeClr val="accent1"/>
              </a:solidFill>
              <a:latin typeface="Heebo"/>
              <a:ea typeface="Heebo"/>
              <a:cs typeface="Heebo"/>
              <a:sym typeface="Heebo"/>
            </a:endParaRPr>
          </a:p>
        </p:txBody>
      </p:sp>
      <p:sp>
        <p:nvSpPr>
          <p:cNvPr id="85" name="Google Shape;85;p1"/>
          <p:cNvSpPr txBox="1"/>
          <p:nvPr/>
        </p:nvSpPr>
        <p:spPr>
          <a:xfrm>
            <a:off x="1669600" y="8306950"/>
            <a:ext cx="8771700" cy="49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accent1"/>
                </a:solidFill>
                <a:latin typeface="Heebo"/>
                <a:ea typeface="Heebo"/>
                <a:cs typeface="Heebo"/>
                <a:sym typeface="Heebo"/>
              </a:rPr>
              <a:t>BRANDING | MARKETING | ADVERTISING</a:t>
            </a:r>
            <a:endParaRPr b="1" i="0" sz="2600" u="none" cap="none" strike="noStrike">
              <a:solidFill>
                <a:schemeClr val="accent1"/>
              </a:solidFill>
              <a:latin typeface="Heebo"/>
              <a:ea typeface="Heebo"/>
              <a:cs typeface="Heebo"/>
              <a:sym typeface="Heebo"/>
            </a:endParaRPr>
          </a:p>
        </p:txBody>
      </p:sp>
      <p:sp>
        <p:nvSpPr>
          <p:cNvPr id="86" name="Google Shape;86;p1"/>
          <p:cNvSpPr txBox="1"/>
          <p:nvPr/>
        </p:nvSpPr>
        <p:spPr>
          <a:xfrm>
            <a:off x="1557450" y="4210875"/>
            <a:ext cx="11244300" cy="344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300"/>
              <a:buFont typeface="Arial"/>
              <a:buNone/>
            </a:pPr>
            <a:r>
              <a:rPr b="0" i="0" lang="en-ID" sz="9300" u="none" cap="none" strike="noStrike">
                <a:solidFill>
                  <a:schemeClr val="dk1"/>
                </a:solidFill>
                <a:latin typeface="Inter SemiBold"/>
                <a:ea typeface="Inter SemiBold"/>
                <a:cs typeface="Inter SemiBold"/>
                <a:sym typeface="Inter SemiBold"/>
              </a:rPr>
              <a:t>Fast</a:t>
            </a:r>
            <a:endParaRPr b="0" i="0" sz="9300" u="none" cap="none" strike="noStrike">
              <a:solidFill>
                <a:schemeClr val="dk1"/>
              </a:solidFill>
              <a:latin typeface="Inter SemiBold"/>
              <a:ea typeface="Inter SemiBold"/>
              <a:cs typeface="Inter SemiBold"/>
              <a:sym typeface="Inter SemiBold"/>
            </a:endParaRPr>
          </a:p>
          <a:p>
            <a:pPr indent="0" lvl="0" marL="0" marR="0" rtl="0" algn="l">
              <a:lnSpc>
                <a:spcPct val="100000"/>
              </a:lnSpc>
              <a:spcBef>
                <a:spcPts val="0"/>
              </a:spcBef>
              <a:spcAft>
                <a:spcPts val="0"/>
              </a:spcAft>
              <a:buClr>
                <a:srgbClr val="000000"/>
              </a:buClr>
              <a:buSzPts val="9300"/>
              <a:buFont typeface="Arial"/>
              <a:buNone/>
            </a:pPr>
            <a:r>
              <a:rPr b="0" i="0" lang="en-ID" sz="9300" u="none" cap="none" strike="noStrike">
                <a:solidFill>
                  <a:srgbClr val="FF910B"/>
                </a:solidFill>
                <a:latin typeface="Inter SemiBold"/>
                <a:ea typeface="Inter SemiBold"/>
                <a:cs typeface="Inter SemiBold"/>
                <a:sym typeface="Inter SemiBold"/>
              </a:rPr>
              <a:t>Client Growth</a:t>
            </a:r>
            <a:endParaRPr b="0" i="0" sz="9300" u="none" cap="none" strike="noStrike">
              <a:solidFill>
                <a:srgbClr val="FF910B"/>
              </a:solidFill>
              <a:latin typeface="Inter SemiBold"/>
              <a:ea typeface="Inter SemiBold"/>
              <a:cs typeface="Inter SemiBold"/>
              <a:sym typeface="Inter SemiBold"/>
            </a:endParaRPr>
          </a:p>
          <a:p>
            <a:pPr indent="0" lvl="0" marL="0" marR="0" rtl="0" algn="l">
              <a:lnSpc>
                <a:spcPct val="100000"/>
              </a:lnSpc>
              <a:spcBef>
                <a:spcPts val="0"/>
              </a:spcBef>
              <a:spcAft>
                <a:spcPts val="0"/>
              </a:spcAft>
              <a:buClr>
                <a:srgbClr val="000000"/>
              </a:buClr>
              <a:buSzPts val="3400"/>
              <a:buFont typeface="Arial"/>
              <a:buNone/>
            </a:pPr>
            <a:r>
              <a:rPr lang="en-ID" sz="3200">
                <a:solidFill>
                  <a:schemeClr val="dk1"/>
                </a:solidFill>
                <a:latin typeface="Inter SemiBold"/>
                <a:ea typeface="Inter SemiBold"/>
                <a:cs typeface="Inter SemiBold"/>
                <a:sym typeface="Inter SemiBold"/>
              </a:rPr>
              <a:t>Telemed Weight-Loss Clinic </a:t>
            </a:r>
            <a:r>
              <a:rPr b="0" i="0" lang="en-ID" sz="3200" u="none" cap="none" strike="noStrike">
                <a:solidFill>
                  <a:schemeClr val="dk1"/>
                </a:solidFill>
                <a:latin typeface="Inter SemiBold"/>
                <a:ea typeface="Inter SemiBold"/>
                <a:cs typeface="Inter SemiBold"/>
                <a:sym typeface="Inter SemiBold"/>
              </a:rPr>
              <a:t>Grew </a:t>
            </a:r>
            <a:r>
              <a:rPr lang="en-ID" sz="3200">
                <a:solidFill>
                  <a:schemeClr val="dk1"/>
                </a:solidFill>
                <a:latin typeface="Inter SemiBold"/>
                <a:ea typeface="Inter SemiBold"/>
                <a:cs typeface="Inter SemiBold"/>
                <a:sym typeface="Inter SemiBold"/>
              </a:rPr>
              <a:t>by 145% in 90 days</a:t>
            </a:r>
            <a:endParaRPr b="0" i="0" sz="3200" u="none" cap="none" strike="noStrike">
              <a:solidFill>
                <a:schemeClr val="dk1"/>
              </a:solidFill>
              <a:latin typeface="Inter SemiBold"/>
              <a:ea typeface="Inter SemiBold"/>
              <a:cs typeface="Inter SemiBold"/>
              <a:sym typeface="Inter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p:nvPr/>
        </p:nvSpPr>
        <p:spPr>
          <a:xfrm>
            <a:off x="0" y="8524068"/>
            <a:ext cx="9142500" cy="52206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92" name="Google Shape;92;p2"/>
          <p:cNvSpPr/>
          <p:nvPr/>
        </p:nvSpPr>
        <p:spPr>
          <a:xfrm>
            <a:off x="11087099" y="2977636"/>
            <a:ext cx="1823400" cy="1823400"/>
          </a:xfrm>
          <a:prstGeom prst="ellipse">
            <a:avLst/>
          </a:prstGeom>
          <a:gradFill>
            <a:gsLst>
              <a:gs pos="0">
                <a:srgbClr val="FF910B"/>
              </a:gs>
              <a:gs pos="44000">
                <a:srgbClr val="F0A202">
                  <a:alpha val="64705"/>
                </a:srgbClr>
              </a:gs>
              <a:gs pos="100000">
                <a:srgbClr val="FFFFFF">
                  <a:alpha val="0"/>
                </a:srgbClr>
              </a:gs>
            </a:gsLst>
            <a:lin ang="36000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93" name="Google Shape;93;p2"/>
          <p:cNvSpPr txBox="1"/>
          <p:nvPr/>
        </p:nvSpPr>
        <p:spPr>
          <a:xfrm>
            <a:off x="11506970" y="3221694"/>
            <a:ext cx="92988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800"/>
              <a:buFont typeface="Arial"/>
              <a:buNone/>
            </a:pPr>
            <a:r>
              <a:rPr b="0" i="0" lang="en-ID" sz="8800" u="none" cap="none" strike="noStrike">
                <a:solidFill>
                  <a:schemeClr val="accent1"/>
                </a:solidFill>
                <a:latin typeface="Inter SemiBold"/>
                <a:ea typeface="Inter SemiBold"/>
                <a:cs typeface="Inter SemiBold"/>
                <a:sym typeface="Inter SemiBold"/>
              </a:rPr>
              <a:t>Our </a:t>
            </a:r>
            <a:r>
              <a:rPr b="0" i="0" lang="en-ID" sz="8800" u="none" cap="none" strike="noStrike">
                <a:solidFill>
                  <a:srgbClr val="FF910B"/>
                </a:solidFill>
                <a:latin typeface="Inter SemiBold"/>
                <a:ea typeface="Inter SemiBold"/>
                <a:cs typeface="Inter SemiBold"/>
                <a:sym typeface="Inter SemiBold"/>
              </a:rPr>
              <a:t>Approach</a:t>
            </a:r>
            <a:endParaRPr b="0" i="0" sz="1400" u="none" cap="none" strike="noStrike">
              <a:solidFill>
                <a:srgbClr val="FF910B"/>
              </a:solidFill>
              <a:latin typeface="Arial"/>
              <a:ea typeface="Arial"/>
              <a:cs typeface="Arial"/>
              <a:sym typeface="Arial"/>
            </a:endParaRPr>
          </a:p>
        </p:txBody>
      </p:sp>
      <p:grpSp>
        <p:nvGrpSpPr>
          <p:cNvPr id="94" name="Google Shape;94;p2"/>
          <p:cNvGrpSpPr/>
          <p:nvPr/>
        </p:nvGrpSpPr>
        <p:grpSpPr>
          <a:xfrm>
            <a:off x="12648828" y="8137353"/>
            <a:ext cx="10035727" cy="835083"/>
            <a:chOff x="11464996" y="7813664"/>
            <a:chExt cx="8265300" cy="835083"/>
          </a:xfrm>
        </p:grpSpPr>
        <p:sp>
          <p:nvSpPr>
            <p:cNvPr id="95" name="Google Shape;95;p2"/>
            <p:cNvSpPr txBox="1"/>
            <p:nvPr/>
          </p:nvSpPr>
          <p:spPr>
            <a:xfrm>
              <a:off x="11464996" y="8217947"/>
              <a:ext cx="8265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0" i="0" lang="en-ID" sz="2200" u="none" cap="none" strike="noStrike">
                  <a:solidFill>
                    <a:schemeClr val="accent1"/>
                  </a:solidFill>
                  <a:latin typeface="Heebo"/>
                  <a:ea typeface="Heebo"/>
                  <a:cs typeface="Heebo"/>
                  <a:sym typeface="Heebo"/>
                </a:rPr>
                <a:t>Discover our diversified industry outlooks.</a:t>
              </a:r>
              <a:endParaRPr b="0" i="0" sz="2200" u="none" cap="none" strike="noStrike">
                <a:solidFill>
                  <a:schemeClr val="accent1"/>
                </a:solidFill>
                <a:latin typeface="Heebo"/>
                <a:ea typeface="Heebo"/>
                <a:cs typeface="Heebo"/>
                <a:sym typeface="Heebo"/>
              </a:endParaRPr>
            </a:p>
          </p:txBody>
        </p:sp>
        <p:sp>
          <p:nvSpPr>
            <p:cNvPr id="96" name="Google Shape;96;p2"/>
            <p:cNvSpPr txBox="1"/>
            <p:nvPr/>
          </p:nvSpPr>
          <p:spPr>
            <a:xfrm>
              <a:off x="11489503" y="7813664"/>
              <a:ext cx="3737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accent1"/>
                  </a:solidFill>
                  <a:latin typeface="Heebo"/>
                  <a:ea typeface="Heebo"/>
                  <a:cs typeface="Heebo"/>
                  <a:sym typeface="Heebo"/>
                </a:rPr>
                <a:t>Executive Summary</a:t>
              </a:r>
              <a:endParaRPr b="1" i="0" sz="2600" u="none" cap="none" strike="noStrike">
                <a:solidFill>
                  <a:schemeClr val="accent1"/>
                </a:solidFill>
                <a:latin typeface="Heebo"/>
                <a:ea typeface="Heebo"/>
                <a:cs typeface="Heebo"/>
                <a:sym typeface="Heebo"/>
              </a:endParaRPr>
            </a:p>
          </p:txBody>
        </p:sp>
      </p:grpSp>
      <p:sp>
        <p:nvSpPr>
          <p:cNvPr id="97" name="Google Shape;97;p2"/>
          <p:cNvSpPr/>
          <p:nvPr/>
        </p:nvSpPr>
        <p:spPr>
          <a:xfrm>
            <a:off x="2248820" y="11244172"/>
            <a:ext cx="399188" cy="399188"/>
          </a:xfrm>
          <a:prstGeom prst="plus">
            <a:avLst>
              <a:gd fmla="val 32596" name="adj"/>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98" name="Google Shape;98;p2"/>
          <p:cNvSpPr/>
          <p:nvPr/>
        </p:nvSpPr>
        <p:spPr>
          <a:xfrm>
            <a:off x="21377275" y="7493078"/>
            <a:ext cx="1219200" cy="1219200"/>
          </a:xfrm>
          <a:prstGeom prst="frame">
            <a:avLst>
              <a:gd fmla="val 20477" name="adj1"/>
            </a:avLst>
          </a:prstGeom>
          <a:solidFill>
            <a:srgbClr val="FF910B">
              <a:alpha val="1882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pic>
        <p:nvPicPr>
          <p:cNvPr id="99" name="Google Shape;99;p2"/>
          <p:cNvPicPr preferRelativeResize="0"/>
          <p:nvPr>
            <p:ph idx="2" type="pic"/>
          </p:nvPr>
        </p:nvPicPr>
        <p:blipFill rotWithShape="1">
          <a:blip r:embed="rId3">
            <a:alphaModFix/>
          </a:blip>
          <a:srcRect b="29227" l="25481" r="13216" t="0"/>
          <a:stretch/>
        </p:blipFill>
        <p:spPr>
          <a:xfrm>
            <a:off x="1603" y="2283350"/>
            <a:ext cx="9142500" cy="8082300"/>
          </a:xfrm>
          <a:prstGeom prst="roundRect">
            <a:avLst>
              <a:gd fmla="val 2750" name="adj"/>
            </a:avLst>
          </a:prstGeom>
          <a:solidFill>
            <a:schemeClr val="lt2"/>
          </a:solidFill>
          <a:ln>
            <a:noFill/>
          </a:ln>
        </p:spPr>
      </p:pic>
      <p:sp>
        <p:nvSpPr>
          <p:cNvPr id="100" name="Google Shape;100;p2"/>
          <p:cNvSpPr/>
          <p:nvPr/>
        </p:nvSpPr>
        <p:spPr>
          <a:xfrm>
            <a:off x="11700825" y="8075022"/>
            <a:ext cx="796800" cy="869100"/>
          </a:xfrm>
          <a:prstGeom prst="frame">
            <a:avLst>
              <a:gd fmla="val 12535" name="adj1"/>
            </a:avLst>
          </a:prstGeom>
          <a:solidFill>
            <a:srgbClr val="FF91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01" name="Google Shape;101;p2"/>
          <p:cNvSpPr txBox="1"/>
          <p:nvPr/>
        </p:nvSpPr>
        <p:spPr>
          <a:xfrm>
            <a:off x="11807400" y="7984875"/>
            <a:ext cx="616800" cy="120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600"/>
              <a:buFont typeface="Arial"/>
              <a:buNone/>
            </a:pPr>
            <a:r>
              <a:rPr b="0" i="0" lang="en-ID" sz="5600" u="none" cap="none" strike="noStrike">
                <a:solidFill>
                  <a:schemeClr val="dk1"/>
                </a:solidFill>
                <a:latin typeface="Heebo"/>
                <a:ea typeface="Heebo"/>
                <a:cs typeface="Heebo"/>
                <a:sym typeface="Heebo"/>
              </a:rPr>
              <a:t>1</a:t>
            </a:r>
            <a:endParaRPr b="0" i="0" sz="5600" u="none" cap="none" strike="noStrike">
              <a:solidFill>
                <a:schemeClr val="dk1"/>
              </a:solidFill>
              <a:latin typeface="Heebo"/>
              <a:ea typeface="Heebo"/>
              <a:cs typeface="Heebo"/>
              <a:sym typeface="Heebo"/>
            </a:endParaRPr>
          </a:p>
        </p:txBody>
      </p:sp>
      <p:grpSp>
        <p:nvGrpSpPr>
          <p:cNvPr id="102" name="Google Shape;102;p2"/>
          <p:cNvGrpSpPr/>
          <p:nvPr/>
        </p:nvGrpSpPr>
        <p:grpSpPr>
          <a:xfrm>
            <a:off x="12649717" y="9228976"/>
            <a:ext cx="10365383" cy="835075"/>
            <a:chOff x="11464991" y="7813664"/>
            <a:chExt cx="8536800" cy="835075"/>
          </a:xfrm>
        </p:grpSpPr>
        <p:sp>
          <p:nvSpPr>
            <p:cNvPr id="103" name="Google Shape;103;p2"/>
            <p:cNvSpPr txBox="1"/>
            <p:nvPr/>
          </p:nvSpPr>
          <p:spPr>
            <a:xfrm>
              <a:off x="11464991" y="8217939"/>
              <a:ext cx="85368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0" i="0" lang="en-ID" sz="2200" u="none" cap="none" strike="noStrike">
                  <a:solidFill>
                    <a:schemeClr val="accent1"/>
                  </a:solidFill>
                  <a:latin typeface="Heebo"/>
                  <a:ea typeface="Heebo"/>
                  <a:cs typeface="Heebo"/>
                  <a:sym typeface="Heebo"/>
                </a:rPr>
                <a:t>Highlighting various challenges faced by the brands and organizations.</a:t>
              </a:r>
              <a:endParaRPr b="0" i="0" sz="2200" u="none" cap="none" strike="noStrike">
                <a:solidFill>
                  <a:schemeClr val="accent1"/>
                </a:solidFill>
                <a:latin typeface="Heebo"/>
                <a:ea typeface="Heebo"/>
                <a:cs typeface="Heebo"/>
                <a:sym typeface="Heebo"/>
              </a:endParaRPr>
            </a:p>
          </p:txBody>
        </p:sp>
        <p:sp>
          <p:nvSpPr>
            <p:cNvPr id="104" name="Google Shape;104;p2"/>
            <p:cNvSpPr txBox="1"/>
            <p:nvPr/>
          </p:nvSpPr>
          <p:spPr>
            <a:xfrm>
              <a:off x="11489503" y="7813664"/>
              <a:ext cx="3737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accent1"/>
                  </a:solidFill>
                  <a:latin typeface="Heebo"/>
                  <a:ea typeface="Heebo"/>
                  <a:cs typeface="Heebo"/>
                  <a:sym typeface="Heebo"/>
                </a:rPr>
                <a:t>The Challenges</a:t>
              </a:r>
              <a:endParaRPr b="1" i="0" sz="2600" u="none" cap="none" strike="noStrike">
                <a:solidFill>
                  <a:schemeClr val="accent1"/>
                </a:solidFill>
                <a:latin typeface="Heebo"/>
                <a:ea typeface="Heebo"/>
                <a:cs typeface="Heebo"/>
                <a:sym typeface="Heebo"/>
              </a:endParaRPr>
            </a:p>
          </p:txBody>
        </p:sp>
      </p:grpSp>
      <p:sp>
        <p:nvSpPr>
          <p:cNvPr id="105" name="Google Shape;105;p2"/>
          <p:cNvSpPr/>
          <p:nvPr/>
        </p:nvSpPr>
        <p:spPr>
          <a:xfrm>
            <a:off x="11701563" y="9166647"/>
            <a:ext cx="796800" cy="869100"/>
          </a:xfrm>
          <a:prstGeom prst="frame">
            <a:avLst>
              <a:gd fmla="val 12535" name="adj1"/>
            </a:avLst>
          </a:prstGeom>
          <a:solidFill>
            <a:srgbClr val="FF91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06" name="Google Shape;106;p2"/>
          <p:cNvSpPr txBox="1"/>
          <p:nvPr/>
        </p:nvSpPr>
        <p:spPr>
          <a:xfrm>
            <a:off x="11808138" y="9076500"/>
            <a:ext cx="616800" cy="120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600"/>
              <a:buFont typeface="Arial"/>
              <a:buNone/>
            </a:pPr>
            <a:r>
              <a:rPr b="0" i="0" lang="en-ID" sz="5600" u="none" cap="none" strike="noStrike">
                <a:solidFill>
                  <a:schemeClr val="dk1"/>
                </a:solidFill>
                <a:latin typeface="Heebo"/>
                <a:ea typeface="Heebo"/>
                <a:cs typeface="Heebo"/>
                <a:sym typeface="Heebo"/>
              </a:rPr>
              <a:t>2</a:t>
            </a:r>
            <a:endParaRPr b="0" i="0" sz="5600" u="none" cap="none" strike="noStrike">
              <a:solidFill>
                <a:schemeClr val="dk1"/>
              </a:solidFill>
              <a:latin typeface="Heebo"/>
              <a:ea typeface="Heebo"/>
              <a:cs typeface="Heebo"/>
              <a:sym typeface="Heebo"/>
            </a:endParaRPr>
          </a:p>
        </p:txBody>
      </p:sp>
      <p:grpSp>
        <p:nvGrpSpPr>
          <p:cNvPr id="107" name="Google Shape;107;p2"/>
          <p:cNvGrpSpPr/>
          <p:nvPr/>
        </p:nvGrpSpPr>
        <p:grpSpPr>
          <a:xfrm>
            <a:off x="12649284" y="10321448"/>
            <a:ext cx="10035727" cy="835083"/>
            <a:chOff x="11464996" y="7813664"/>
            <a:chExt cx="8265300" cy="835083"/>
          </a:xfrm>
        </p:grpSpPr>
        <p:sp>
          <p:nvSpPr>
            <p:cNvPr id="108" name="Google Shape;108;p2"/>
            <p:cNvSpPr txBox="1"/>
            <p:nvPr/>
          </p:nvSpPr>
          <p:spPr>
            <a:xfrm>
              <a:off x="11464996" y="8217947"/>
              <a:ext cx="8265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0" i="0" lang="en-ID" sz="2200" u="none" cap="none" strike="noStrike">
                  <a:solidFill>
                    <a:schemeClr val="accent1"/>
                  </a:solidFill>
                  <a:latin typeface="Heebo"/>
                  <a:ea typeface="Heebo"/>
                  <a:cs typeface="Heebo"/>
                  <a:sym typeface="Heebo"/>
                </a:rPr>
                <a:t>Our optimized custom solutions aligning the vision and outcomes.</a:t>
              </a:r>
              <a:endParaRPr b="0" i="0" sz="2200" u="none" cap="none" strike="noStrike">
                <a:solidFill>
                  <a:schemeClr val="accent1"/>
                </a:solidFill>
                <a:latin typeface="Heebo"/>
                <a:ea typeface="Heebo"/>
                <a:cs typeface="Heebo"/>
                <a:sym typeface="Heebo"/>
              </a:endParaRPr>
            </a:p>
          </p:txBody>
        </p:sp>
        <p:sp>
          <p:nvSpPr>
            <p:cNvPr id="109" name="Google Shape;109;p2"/>
            <p:cNvSpPr txBox="1"/>
            <p:nvPr/>
          </p:nvSpPr>
          <p:spPr>
            <a:xfrm>
              <a:off x="11489503" y="7813664"/>
              <a:ext cx="3737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accent1"/>
                  </a:solidFill>
                  <a:latin typeface="Heebo"/>
                  <a:ea typeface="Heebo"/>
                  <a:cs typeface="Heebo"/>
                  <a:sym typeface="Heebo"/>
                </a:rPr>
                <a:t>The Solution</a:t>
              </a:r>
              <a:endParaRPr b="1" i="0" sz="2600" u="none" cap="none" strike="noStrike">
                <a:solidFill>
                  <a:schemeClr val="accent1"/>
                </a:solidFill>
                <a:latin typeface="Heebo"/>
                <a:ea typeface="Heebo"/>
                <a:cs typeface="Heebo"/>
                <a:sym typeface="Heebo"/>
              </a:endParaRPr>
            </a:p>
          </p:txBody>
        </p:sp>
      </p:grpSp>
      <p:sp>
        <p:nvSpPr>
          <p:cNvPr id="110" name="Google Shape;110;p2"/>
          <p:cNvSpPr/>
          <p:nvPr/>
        </p:nvSpPr>
        <p:spPr>
          <a:xfrm>
            <a:off x="11701200" y="10259122"/>
            <a:ext cx="796800" cy="869100"/>
          </a:xfrm>
          <a:prstGeom prst="frame">
            <a:avLst>
              <a:gd fmla="val 12535" name="adj1"/>
            </a:avLst>
          </a:prstGeom>
          <a:solidFill>
            <a:srgbClr val="FF91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11" name="Google Shape;111;p2"/>
          <p:cNvSpPr txBox="1"/>
          <p:nvPr/>
        </p:nvSpPr>
        <p:spPr>
          <a:xfrm>
            <a:off x="11807775" y="10168975"/>
            <a:ext cx="616800" cy="120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600"/>
              <a:buFont typeface="Arial"/>
              <a:buNone/>
            </a:pPr>
            <a:r>
              <a:rPr b="0" i="0" lang="en-ID" sz="5600" u="none" cap="none" strike="noStrike">
                <a:solidFill>
                  <a:schemeClr val="dk1"/>
                </a:solidFill>
                <a:latin typeface="Heebo"/>
                <a:ea typeface="Heebo"/>
                <a:cs typeface="Heebo"/>
                <a:sym typeface="Heebo"/>
              </a:rPr>
              <a:t>3</a:t>
            </a:r>
            <a:endParaRPr b="0" i="0" sz="5600" u="none" cap="none" strike="noStrike">
              <a:solidFill>
                <a:schemeClr val="dk1"/>
              </a:solidFill>
              <a:latin typeface="Heebo"/>
              <a:ea typeface="Heebo"/>
              <a:cs typeface="Heebo"/>
              <a:sym typeface="Heebo"/>
            </a:endParaRPr>
          </a:p>
        </p:txBody>
      </p:sp>
      <p:grpSp>
        <p:nvGrpSpPr>
          <p:cNvPr id="112" name="Google Shape;112;p2"/>
          <p:cNvGrpSpPr/>
          <p:nvPr/>
        </p:nvGrpSpPr>
        <p:grpSpPr>
          <a:xfrm>
            <a:off x="12650179" y="11413071"/>
            <a:ext cx="10035727" cy="835083"/>
            <a:chOff x="11464996" y="7813664"/>
            <a:chExt cx="8265300" cy="835083"/>
          </a:xfrm>
        </p:grpSpPr>
        <p:sp>
          <p:nvSpPr>
            <p:cNvPr id="113" name="Google Shape;113;p2"/>
            <p:cNvSpPr txBox="1"/>
            <p:nvPr/>
          </p:nvSpPr>
          <p:spPr>
            <a:xfrm>
              <a:off x="11464996" y="8217947"/>
              <a:ext cx="8265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0" i="0" lang="en-ID" sz="2200" u="none" cap="none" strike="noStrike">
                  <a:solidFill>
                    <a:schemeClr val="accent1"/>
                  </a:solidFill>
                  <a:latin typeface="Heebo"/>
                  <a:ea typeface="Heebo"/>
                  <a:cs typeface="Heebo"/>
                  <a:sym typeface="Heebo"/>
                </a:rPr>
                <a:t>Successful and highly optimized results and conversions.</a:t>
              </a:r>
              <a:endParaRPr b="0" i="0" sz="2200" u="none" cap="none" strike="noStrike">
                <a:solidFill>
                  <a:schemeClr val="accent1"/>
                </a:solidFill>
                <a:latin typeface="Heebo"/>
                <a:ea typeface="Heebo"/>
                <a:cs typeface="Heebo"/>
                <a:sym typeface="Heebo"/>
              </a:endParaRPr>
            </a:p>
          </p:txBody>
        </p:sp>
        <p:sp>
          <p:nvSpPr>
            <p:cNvPr id="114" name="Google Shape;114;p2"/>
            <p:cNvSpPr txBox="1"/>
            <p:nvPr/>
          </p:nvSpPr>
          <p:spPr>
            <a:xfrm>
              <a:off x="11489503" y="7813664"/>
              <a:ext cx="3737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accent1"/>
                  </a:solidFill>
                  <a:latin typeface="Heebo"/>
                  <a:ea typeface="Heebo"/>
                  <a:cs typeface="Heebo"/>
                  <a:sym typeface="Heebo"/>
                </a:rPr>
                <a:t>The Result</a:t>
              </a:r>
              <a:endParaRPr b="1" i="0" sz="2600" u="none" cap="none" strike="noStrike">
                <a:solidFill>
                  <a:schemeClr val="accent1"/>
                </a:solidFill>
                <a:latin typeface="Heebo"/>
                <a:ea typeface="Heebo"/>
                <a:cs typeface="Heebo"/>
                <a:sym typeface="Heebo"/>
              </a:endParaRPr>
            </a:p>
          </p:txBody>
        </p:sp>
      </p:grpSp>
      <p:sp>
        <p:nvSpPr>
          <p:cNvPr id="115" name="Google Shape;115;p2"/>
          <p:cNvSpPr/>
          <p:nvPr/>
        </p:nvSpPr>
        <p:spPr>
          <a:xfrm>
            <a:off x="11701938" y="11350747"/>
            <a:ext cx="796800" cy="869100"/>
          </a:xfrm>
          <a:prstGeom prst="frame">
            <a:avLst>
              <a:gd fmla="val 12535" name="adj1"/>
            </a:avLst>
          </a:prstGeom>
          <a:solidFill>
            <a:srgbClr val="FF91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16" name="Google Shape;116;p2"/>
          <p:cNvSpPr txBox="1"/>
          <p:nvPr/>
        </p:nvSpPr>
        <p:spPr>
          <a:xfrm>
            <a:off x="11808513" y="11260600"/>
            <a:ext cx="616800" cy="120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600"/>
              <a:buFont typeface="Arial"/>
              <a:buNone/>
            </a:pPr>
            <a:r>
              <a:rPr b="0" i="0" lang="en-ID" sz="5600" u="none" cap="none" strike="noStrike">
                <a:solidFill>
                  <a:schemeClr val="dk1"/>
                </a:solidFill>
                <a:latin typeface="Heebo"/>
                <a:ea typeface="Heebo"/>
                <a:cs typeface="Heebo"/>
                <a:sym typeface="Heebo"/>
              </a:rPr>
              <a:t>4</a:t>
            </a:r>
            <a:endParaRPr b="0" i="0" sz="5600" u="none" cap="none" strike="noStrike">
              <a:solidFill>
                <a:schemeClr val="dk1"/>
              </a:solidFill>
              <a:latin typeface="Heebo"/>
              <a:ea typeface="Heebo"/>
              <a:cs typeface="Heebo"/>
              <a:sym typeface="Heebo"/>
            </a:endParaRPr>
          </a:p>
        </p:txBody>
      </p:sp>
      <p:sp>
        <p:nvSpPr>
          <p:cNvPr id="117" name="Google Shape;117;p2"/>
          <p:cNvSpPr txBox="1"/>
          <p:nvPr/>
        </p:nvSpPr>
        <p:spPr>
          <a:xfrm>
            <a:off x="11700825" y="5095375"/>
            <a:ext cx="10873500" cy="24627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0" i="0" lang="en-ID" sz="2200" u="none" cap="none" strike="noStrike">
                <a:solidFill>
                  <a:schemeClr val="dk1"/>
                </a:solidFill>
                <a:latin typeface="Heebo"/>
                <a:ea typeface="Heebo"/>
                <a:cs typeface="Heebo"/>
                <a:sym typeface="Heebo"/>
              </a:rPr>
              <a:t>We've developed a proven marketing strategy that allows you to cut all money-draining ''no-return-costs' and zero in on what actually works.</a:t>
            </a:r>
            <a:endParaRPr b="0" i="0" sz="2200" u="none" cap="none" strike="noStrike">
              <a:solidFill>
                <a:schemeClr val="dk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200"/>
              <a:buFont typeface="Arial"/>
              <a:buNone/>
            </a:pPr>
            <a:r>
              <a:t/>
            </a:r>
            <a:endParaRPr b="0" i="0" sz="2200" u="none" cap="none" strike="noStrike">
              <a:solidFill>
                <a:schemeClr val="dk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200"/>
              <a:buFont typeface="Arial"/>
              <a:buNone/>
            </a:pPr>
            <a:r>
              <a:rPr b="0" i="0" lang="en-ID" sz="2200" u="none" cap="none" strike="noStrike">
                <a:solidFill>
                  <a:schemeClr val="dk1"/>
                </a:solidFill>
                <a:latin typeface="Heebo"/>
                <a:ea typeface="Heebo"/>
                <a:cs typeface="Heebo"/>
                <a:sym typeface="Heebo"/>
              </a:rPr>
              <a:t>This clever strategy allows you to hyper-target your audience away from competitors, direct them to your business, and create an environment with copy and design so powerful, that they are compelled to buy.</a:t>
            </a:r>
            <a:endParaRPr b="0" i="0" sz="2200" u="none" cap="none" strike="noStrike">
              <a:solidFill>
                <a:schemeClr val="dk1"/>
              </a:solidFill>
              <a:latin typeface="Heebo"/>
              <a:ea typeface="Heebo"/>
              <a:cs typeface="Heebo"/>
              <a:sym typeface="Heebo"/>
            </a:endParaRPr>
          </a:p>
        </p:txBody>
      </p:sp>
      <p:pic>
        <p:nvPicPr>
          <p:cNvPr id="118" name="Google Shape;118;p2"/>
          <p:cNvPicPr preferRelativeResize="0"/>
          <p:nvPr/>
        </p:nvPicPr>
        <p:blipFill rotWithShape="1">
          <a:blip r:embed="rId4">
            <a:alphaModFix/>
          </a:blip>
          <a:srcRect b="0" l="0" r="0" t="0"/>
          <a:stretch/>
        </p:blipFill>
        <p:spPr>
          <a:xfrm>
            <a:off x="1827213" y="4577150"/>
            <a:ext cx="7313625" cy="5792962"/>
          </a:xfrm>
          <a:prstGeom prst="rect">
            <a:avLst/>
          </a:prstGeom>
          <a:noFill/>
          <a:ln>
            <a:noFill/>
          </a:ln>
        </p:spPr>
      </p:pic>
      <p:pic>
        <p:nvPicPr>
          <p:cNvPr id="119" name="Google Shape;119;p2"/>
          <p:cNvPicPr preferRelativeResize="0"/>
          <p:nvPr/>
        </p:nvPicPr>
        <p:blipFill rotWithShape="1">
          <a:blip r:embed="rId5">
            <a:alphaModFix/>
          </a:blip>
          <a:srcRect b="37794" l="12157" r="0" t="0"/>
          <a:stretch/>
        </p:blipFill>
        <p:spPr>
          <a:xfrm>
            <a:off x="1588" y="4577150"/>
            <a:ext cx="6424625" cy="5792950"/>
          </a:xfrm>
          <a:prstGeom prst="rect">
            <a:avLst/>
          </a:prstGeom>
          <a:noFill/>
          <a:ln>
            <a:noFill/>
          </a:ln>
        </p:spPr>
      </p:pic>
      <p:pic>
        <p:nvPicPr>
          <p:cNvPr id="120" name="Google Shape;120;p2"/>
          <p:cNvPicPr preferRelativeResize="0"/>
          <p:nvPr/>
        </p:nvPicPr>
        <p:blipFill rotWithShape="1">
          <a:blip r:embed="rId6">
            <a:alphaModFix/>
          </a:blip>
          <a:srcRect b="34463" l="27500" r="31828" t="0"/>
          <a:stretch/>
        </p:blipFill>
        <p:spPr>
          <a:xfrm>
            <a:off x="17687176" y="206544"/>
            <a:ext cx="796801" cy="719027"/>
          </a:xfrm>
          <a:prstGeom prst="rect">
            <a:avLst/>
          </a:prstGeom>
          <a:noFill/>
          <a:ln>
            <a:noFill/>
          </a:ln>
        </p:spPr>
      </p:pic>
      <p:sp>
        <p:nvSpPr>
          <p:cNvPr id="121" name="Google Shape;121;p2"/>
          <p:cNvSpPr txBox="1"/>
          <p:nvPr/>
        </p:nvSpPr>
        <p:spPr>
          <a:xfrm>
            <a:off x="18501925" y="350663"/>
            <a:ext cx="56745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1" i="0" lang="en-ID" sz="2200" u="none" cap="none" strike="noStrike">
                <a:solidFill>
                  <a:schemeClr val="dk1"/>
                </a:solidFill>
                <a:latin typeface="Heebo"/>
                <a:ea typeface="Heebo"/>
                <a:cs typeface="Heebo"/>
                <a:sym typeface="Heebo"/>
              </a:rPr>
              <a:t>BRANDING | MARKETING | ADVERTISING</a:t>
            </a:r>
            <a:endParaRPr b="1" i="0" sz="2200" u="none" cap="none" strike="noStrike">
              <a:solidFill>
                <a:schemeClr val="dk1"/>
              </a:solidFill>
              <a:latin typeface="Heebo"/>
              <a:ea typeface="Heebo"/>
              <a:cs typeface="Heebo"/>
              <a:sym typeface="Heebo"/>
            </a:endParaRPr>
          </a:p>
        </p:txBody>
      </p:sp>
      <p:sp>
        <p:nvSpPr>
          <p:cNvPr id="122" name="Google Shape;122;p2"/>
          <p:cNvSpPr txBox="1"/>
          <p:nvPr/>
        </p:nvSpPr>
        <p:spPr>
          <a:xfrm>
            <a:off x="12570519" y="1705310"/>
            <a:ext cx="6824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1" lang="en-ID" sz="2600" u="none" cap="none" strike="noStrike">
                <a:solidFill>
                  <a:schemeClr val="accent1"/>
                </a:solidFill>
                <a:latin typeface="Heebo"/>
                <a:ea typeface="Heebo"/>
                <a:cs typeface="Heebo"/>
                <a:sym typeface="Heebo"/>
              </a:rPr>
              <a:t>“Get Found • Get Trusted • Get Customers”</a:t>
            </a:r>
            <a:endParaRPr b="0" i="1" sz="1400" u="none" cap="none" strike="noStrike">
              <a:solidFill>
                <a:srgbClr val="FF910B"/>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
          <p:cNvSpPr/>
          <p:nvPr/>
        </p:nvSpPr>
        <p:spPr>
          <a:xfrm>
            <a:off x="10744201" y="6248400"/>
            <a:ext cx="13411200" cy="7496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pic>
        <p:nvPicPr>
          <p:cNvPr id="128" name="Google Shape;128;p3"/>
          <p:cNvPicPr preferRelativeResize="0"/>
          <p:nvPr>
            <p:ph idx="2" type="pic"/>
          </p:nvPr>
        </p:nvPicPr>
        <p:blipFill rotWithShape="1">
          <a:blip r:embed="rId3">
            <a:alphaModFix/>
          </a:blip>
          <a:srcRect b="0" l="8671" r="8661" t="0"/>
          <a:stretch/>
        </p:blipFill>
        <p:spPr>
          <a:xfrm>
            <a:off x="14401800" y="1371600"/>
            <a:ext cx="7316700" cy="10972800"/>
          </a:xfrm>
          <a:prstGeom prst="roundRect">
            <a:avLst>
              <a:gd fmla="val 2750" name="adj"/>
            </a:avLst>
          </a:prstGeom>
          <a:solidFill>
            <a:schemeClr val="lt2"/>
          </a:solidFill>
          <a:ln>
            <a:noFill/>
          </a:ln>
        </p:spPr>
      </p:pic>
      <p:grpSp>
        <p:nvGrpSpPr>
          <p:cNvPr id="129" name="Google Shape;129;p3"/>
          <p:cNvGrpSpPr/>
          <p:nvPr/>
        </p:nvGrpSpPr>
        <p:grpSpPr>
          <a:xfrm>
            <a:off x="1722862" y="5735889"/>
            <a:ext cx="7611735" cy="6004065"/>
            <a:chOff x="11464996" y="7813682"/>
            <a:chExt cx="6607408" cy="6004065"/>
          </a:xfrm>
        </p:grpSpPr>
        <p:sp>
          <p:nvSpPr>
            <p:cNvPr id="130" name="Google Shape;130;p3"/>
            <p:cNvSpPr txBox="1"/>
            <p:nvPr/>
          </p:nvSpPr>
          <p:spPr>
            <a:xfrm>
              <a:off x="11464996" y="8522747"/>
              <a:ext cx="6582900" cy="52950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lang="en-ID" sz="2600">
                  <a:solidFill>
                    <a:schemeClr val="dk1"/>
                  </a:solidFill>
                  <a:latin typeface="Heebo"/>
                  <a:ea typeface="Heebo"/>
                  <a:cs typeface="Heebo"/>
                  <a:sym typeface="Heebo"/>
                </a:rPr>
                <a:t>A telemedicine weight loss clinic sought to amplify its patient acquisition and optimize marketing expenditures. BMA analyzed the marketing strategy by the previous team and noticed various improvements that can be made. </a:t>
              </a:r>
              <a:br>
                <a:rPr lang="en-ID" sz="2600">
                  <a:solidFill>
                    <a:schemeClr val="dk1"/>
                  </a:solidFill>
                  <a:latin typeface="Heebo"/>
                  <a:ea typeface="Heebo"/>
                  <a:cs typeface="Heebo"/>
                  <a:sym typeface="Heebo"/>
                </a:rPr>
              </a:br>
              <a:br>
                <a:rPr lang="en-ID" sz="2600">
                  <a:solidFill>
                    <a:schemeClr val="dk1"/>
                  </a:solidFill>
                  <a:latin typeface="Heebo"/>
                  <a:ea typeface="Heebo"/>
                  <a:cs typeface="Heebo"/>
                  <a:sym typeface="Heebo"/>
                </a:rPr>
              </a:br>
              <a:r>
                <a:rPr lang="en-ID" sz="2600">
                  <a:solidFill>
                    <a:schemeClr val="dk1"/>
                  </a:solidFill>
                  <a:latin typeface="Heebo"/>
                  <a:ea typeface="Heebo"/>
                  <a:cs typeface="Heebo"/>
                  <a:sym typeface="Heebo"/>
                </a:rPr>
                <a:t>By implementing a strategic reallocation of its digital advertising budget towards high-demand services, the clinic achieved a 25.7% month-over-month increase in new members and a 33% reduction in cost per acquisition (CPA).</a:t>
              </a:r>
              <a:endParaRPr b="0" i="0" sz="2600" u="none" cap="none" strike="noStrike">
                <a:solidFill>
                  <a:schemeClr val="dk1"/>
                </a:solidFill>
                <a:latin typeface="Heebo"/>
                <a:ea typeface="Heebo"/>
                <a:cs typeface="Heebo"/>
                <a:sym typeface="Heebo"/>
              </a:endParaRPr>
            </a:p>
          </p:txBody>
        </p:sp>
        <p:sp>
          <p:nvSpPr>
            <p:cNvPr id="131" name="Google Shape;131;p3"/>
            <p:cNvSpPr txBox="1"/>
            <p:nvPr/>
          </p:nvSpPr>
          <p:spPr>
            <a:xfrm>
              <a:off x="11489504" y="7813682"/>
              <a:ext cx="65829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dk1"/>
                  </a:solidFill>
                  <a:latin typeface="Heebo"/>
                  <a:ea typeface="Heebo"/>
                  <a:cs typeface="Heebo"/>
                  <a:sym typeface="Heebo"/>
                </a:rPr>
                <a:t>Branding | Marketing | Advertising</a:t>
              </a:r>
              <a:endParaRPr b="1" i="0" sz="2600" u="none" cap="none" strike="noStrike">
                <a:solidFill>
                  <a:schemeClr val="dk1"/>
                </a:solidFill>
                <a:latin typeface="Heebo"/>
                <a:ea typeface="Heebo"/>
                <a:cs typeface="Heebo"/>
                <a:sym typeface="Heebo"/>
              </a:endParaRPr>
            </a:p>
          </p:txBody>
        </p:sp>
      </p:grpSp>
      <p:grpSp>
        <p:nvGrpSpPr>
          <p:cNvPr id="132" name="Google Shape;132;p3"/>
          <p:cNvGrpSpPr/>
          <p:nvPr/>
        </p:nvGrpSpPr>
        <p:grpSpPr>
          <a:xfrm>
            <a:off x="1688768" y="1453685"/>
            <a:ext cx="8674500" cy="1404812"/>
            <a:chOff x="11430771" y="2042646"/>
            <a:chExt cx="8674500" cy="1404812"/>
          </a:xfrm>
        </p:grpSpPr>
        <p:sp>
          <p:nvSpPr>
            <p:cNvPr id="133" name="Google Shape;133;p3"/>
            <p:cNvSpPr txBox="1"/>
            <p:nvPr/>
          </p:nvSpPr>
          <p:spPr>
            <a:xfrm>
              <a:off x="11464997" y="2042646"/>
              <a:ext cx="6824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1" lang="en-ID" sz="2600" u="none" cap="none" strike="noStrike">
                  <a:solidFill>
                    <a:schemeClr val="accent1"/>
                  </a:solidFill>
                  <a:latin typeface="Heebo"/>
                  <a:ea typeface="Heebo"/>
                  <a:cs typeface="Heebo"/>
                  <a:sym typeface="Heebo"/>
                </a:rPr>
                <a:t>“Get Found • Get Trusted • Get Customers”</a:t>
              </a:r>
              <a:endParaRPr b="0" i="0" sz="2600" u="none" cap="none" strike="noStrike">
                <a:solidFill>
                  <a:schemeClr val="accent1"/>
                </a:solidFill>
                <a:latin typeface="Heebo"/>
                <a:ea typeface="Heebo"/>
                <a:cs typeface="Heebo"/>
                <a:sym typeface="Heebo"/>
              </a:endParaRPr>
            </a:p>
          </p:txBody>
        </p:sp>
        <p:sp>
          <p:nvSpPr>
            <p:cNvPr id="134" name="Google Shape;134;p3"/>
            <p:cNvSpPr txBox="1"/>
            <p:nvPr/>
          </p:nvSpPr>
          <p:spPr>
            <a:xfrm>
              <a:off x="11430771" y="3139658"/>
              <a:ext cx="8674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 name="Google Shape;135;p3"/>
          <p:cNvSpPr/>
          <p:nvPr/>
        </p:nvSpPr>
        <p:spPr>
          <a:xfrm>
            <a:off x="10400635" y="8077200"/>
            <a:ext cx="1219200" cy="1219200"/>
          </a:xfrm>
          <a:prstGeom prst="frame">
            <a:avLst>
              <a:gd fmla="val 20477" name="adj1"/>
            </a:avLst>
          </a:prstGeom>
          <a:solidFill>
            <a:schemeClr val="accent2">
              <a:alpha val="862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36" name="Google Shape;136;p3"/>
          <p:cNvSpPr/>
          <p:nvPr/>
        </p:nvSpPr>
        <p:spPr>
          <a:xfrm>
            <a:off x="14706600" y="6029325"/>
            <a:ext cx="6632700" cy="4876800"/>
          </a:xfrm>
          <a:prstGeom prst="roundRect">
            <a:avLst>
              <a:gd fmla="val 4430" name="adj"/>
            </a:avLst>
          </a:prstGeom>
          <a:solidFill>
            <a:schemeClr val="accent2"/>
          </a:solidFill>
          <a:ln>
            <a:noFill/>
          </a:ln>
          <a:effectLst>
            <a:outerShdw blurRad="266700" rotWithShape="0" algn="ctr" dir="5400000" dist="50800">
              <a:schemeClr val="accent1">
                <a:alpha val="31764"/>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grpSp>
        <p:nvGrpSpPr>
          <p:cNvPr id="137" name="Google Shape;137;p3"/>
          <p:cNvGrpSpPr/>
          <p:nvPr/>
        </p:nvGrpSpPr>
        <p:grpSpPr>
          <a:xfrm>
            <a:off x="14880588" y="6601418"/>
            <a:ext cx="6306312" cy="3637996"/>
            <a:chOff x="13157954" y="6289676"/>
            <a:chExt cx="5621100" cy="3637996"/>
          </a:xfrm>
        </p:grpSpPr>
        <p:sp>
          <p:nvSpPr>
            <p:cNvPr id="138" name="Google Shape;138;p3"/>
            <p:cNvSpPr txBox="1"/>
            <p:nvPr/>
          </p:nvSpPr>
          <p:spPr>
            <a:xfrm>
              <a:off x="13157954" y="7033872"/>
              <a:ext cx="5621100" cy="2893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dk1"/>
                  </a:solidFill>
                  <a:latin typeface="Heebo"/>
                  <a:ea typeface="Heebo"/>
                  <a:cs typeface="Heebo"/>
                  <a:sym typeface="Heebo"/>
                </a:rPr>
                <a:t>Increased</a:t>
              </a:r>
              <a:r>
                <a:rPr b="0" i="0" lang="en-ID" sz="2600" u="none" cap="none" strike="noStrike">
                  <a:solidFill>
                    <a:schemeClr val="dk1"/>
                  </a:solidFill>
                  <a:latin typeface="Heebo"/>
                  <a:ea typeface="Heebo"/>
                  <a:cs typeface="Heebo"/>
                  <a:sym typeface="Heebo"/>
                </a:rPr>
                <a:t> Patient Acquisition: </a:t>
              </a:r>
              <a:r>
                <a:rPr lang="en-ID" sz="2600">
                  <a:solidFill>
                    <a:schemeClr val="dk1"/>
                  </a:solidFill>
                  <a:latin typeface="Heebo"/>
                  <a:ea typeface="Heebo"/>
                  <a:cs typeface="Heebo"/>
                  <a:sym typeface="Heebo"/>
                </a:rPr>
                <a:t>21.6% increase in new clients by attracting a </a:t>
              </a:r>
              <a:r>
                <a:rPr b="0" i="0" lang="en-ID" sz="2600" u="none" cap="none" strike="noStrike">
                  <a:solidFill>
                    <a:schemeClr val="dk1"/>
                  </a:solidFill>
                  <a:latin typeface="Heebo"/>
                  <a:ea typeface="Heebo"/>
                  <a:cs typeface="Heebo"/>
                  <a:sym typeface="Heebo"/>
                </a:rPr>
                <a:t>wider audience and attract new patients</a:t>
              </a:r>
              <a:r>
                <a:rPr b="0" i="0" lang="en-ID" sz="2600" u="none" cap="none" strike="noStrike">
                  <a:solidFill>
                    <a:schemeClr val="dk1"/>
                  </a:solidFill>
                  <a:latin typeface="Heebo"/>
                  <a:ea typeface="Heebo"/>
                  <a:cs typeface="Heebo"/>
                  <a:sym typeface="Heebo"/>
                </a:rPr>
                <a:t>.</a:t>
              </a:r>
              <a:endParaRPr b="0" i="0" sz="2600" u="none" cap="none" strike="noStrike">
                <a:solidFill>
                  <a:schemeClr val="dk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600"/>
                <a:buFont typeface="Arial"/>
                <a:buNone/>
              </a:pPr>
              <a:r>
                <a:t/>
              </a:r>
              <a:endParaRPr b="0" i="0" sz="2600" u="none" cap="none" strike="noStrike">
                <a:solidFill>
                  <a:schemeClr val="dk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600"/>
                <a:buFont typeface="Arial"/>
                <a:buNone/>
              </a:pPr>
              <a:r>
                <a:rPr lang="en-ID" sz="2600">
                  <a:solidFill>
                    <a:schemeClr val="dk1"/>
                  </a:solidFill>
                  <a:latin typeface="Heebo"/>
                  <a:ea typeface="Heebo"/>
                  <a:cs typeface="Heebo"/>
                  <a:sym typeface="Heebo"/>
                </a:rPr>
                <a:t>Lowered Cost Per Acquisition</a:t>
              </a:r>
              <a:r>
                <a:rPr b="0" i="0" lang="en-ID" sz="2600" u="none" cap="none" strike="noStrike">
                  <a:solidFill>
                    <a:schemeClr val="dk1"/>
                  </a:solidFill>
                  <a:latin typeface="Heebo"/>
                  <a:ea typeface="Heebo"/>
                  <a:cs typeface="Heebo"/>
                  <a:sym typeface="Heebo"/>
                </a:rPr>
                <a:t>: </a:t>
              </a:r>
              <a:r>
                <a:rPr lang="en-ID" sz="2600">
                  <a:solidFill>
                    <a:schemeClr val="dk1"/>
                  </a:solidFill>
                  <a:latin typeface="Heebo"/>
                  <a:ea typeface="Heebo"/>
                  <a:cs typeface="Heebo"/>
                  <a:sym typeface="Heebo"/>
                </a:rPr>
                <a:t>37% reduction in CPA.</a:t>
              </a:r>
              <a:endParaRPr b="0" i="0" sz="2600" u="none" cap="none" strike="noStrike">
                <a:solidFill>
                  <a:schemeClr val="dk1"/>
                </a:solidFill>
                <a:latin typeface="Heebo"/>
                <a:ea typeface="Heebo"/>
                <a:cs typeface="Heebo"/>
                <a:sym typeface="Heebo"/>
              </a:endParaRPr>
            </a:p>
          </p:txBody>
        </p:sp>
        <p:sp>
          <p:nvSpPr>
            <p:cNvPr id="139" name="Google Shape;139;p3"/>
            <p:cNvSpPr txBox="1"/>
            <p:nvPr/>
          </p:nvSpPr>
          <p:spPr>
            <a:xfrm>
              <a:off x="13182468" y="6289676"/>
              <a:ext cx="28743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dk1"/>
                  </a:solidFill>
                  <a:latin typeface="Heebo"/>
                  <a:ea typeface="Heebo"/>
                  <a:cs typeface="Heebo"/>
                  <a:sym typeface="Heebo"/>
                </a:rPr>
                <a:t>Our Client’s Need</a:t>
              </a:r>
              <a:endParaRPr b="1" i="0" sz="2600" u="none" cap="none" strike="noStrike">
                <a:solidFill>
                  <a:schemeClr val="dk1"/>
                </a:solidFill>
                <a:latin typeface="Heebo"/>
                <a:ea typeface="Heebo"/>
                <a:cs typeface="Heebo"/>
                <a:sym typeface="Heebo"/>
              </a:endParaRPr>
            </a:p>
          </p:txBody>
        </p:sp>
      </p:grpSp>
      <p:sp>
        <p:nvSpPr>
          <p:cNvPr id="140" name="Google Shape;140;p3"/>
          <p:cNvSpPr/>
          <p:nvPr/>
        </p:nvSpPr>
        <p:spPr>
          <a:xfrm flipH="1">
            <a:off x="22212767" y="11597498"/>
            <a:ext cx="2171233" cy="2156828"/>
          </a:xfrm>
          <a:custGeom>
            <a:rect b="b" l="l" r="r" t="t"/>
            <a:pathLst>
              <a:path extrusionOk="0" h="2156828" w="2171233">
                <a:moveTo>
                  <a:pt x="968" y="0"/>
                </a:moveTo>
                <a:cubicBezTo>
                  <a:pt x="1125030" y="0"/>
                  <a:pt x="2049564" y="854280"/>
                  <a:pt x="2160740" y="1949010"/>
                </a:cubicBezTo>
                <a:lnTo>
                  <a:pt x="2171233" y="2156828"/>
                </a:lnTo>
                <a:lnTo>
                  <a:pt x="2089301" y="2156828"/>
                </a:lnTo>
                <a:lnTo>
                  <a:pt x="2079229" y="1957387"/>
                </a:lnTo>
                <a:cubicBezTo>
                  <a:pt x="1972250" y="903972"/>
                  <a:pt x="1082608" y="81933"/>
                  <a:pt x="968" y="81933"/>
                </a:cubicBezTo>
                <a:lnTo>
                  <a:pt x="0" y="81979"/>
                </a:lnTo>
                <a:lnTo>
                  <a:pt x="0" y="46"/>
                </a:lnTo>
                <a:close/>
              </a:path>
            </a:pathLst>
          </a:cu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41" name="Google Shape;141;p3"/>
          <p:cNvSpPr/>
          <p:nvPr/>
        </p:nvSpPr>
        <p:spPr>
          <a:xfrm>
            <a:off x="20714803" y="10316006"/>
            <a:ext cx="399188" cy="399188"/>
          </a:xfrm>
          <a:prstGeom prst="plus">
            <a:avLst>
              <a:gd fmla="val 32596" name="adj"/>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42" name="Google Shape;142;p3"/>
          <p:cNvSpPr/>
          <p:nvPr/>
        </p:nvSpPr>
        <p:spPr>
          <a:xfrm>
            <a:off x="1209674" y="2288711"/>
            <a:ext cx="1823400" cy="1823400"/>
          </a:xfrm>
          <a:prstGeom prst="ellipse">
            <a:avLst/>
          </a:prstGeom>
          <a:gradFill>
            <a:gsLst>
              <a:gs pos="0">
                <a:srgbClr val="FF910B"/>
              </a:gs>
              <a:gs pos="44000">
                <a:srgbClr val="F0A202">
                  <a:alpha val="64705"/>
                </a:srgbClr>
              </a:gs>
              <a:gs pos="100000">
                <a:srgbClr val="FFFFFF">
                  <a:alpha val="0"/>
                </a:srgbClr>
              </a:gs>
            </a:gsLst>
            <a:lin ang="36000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143" name="Google Shape;143;p3"/>
          <p:cNvSpPr txBox="1"/>
          <p:nvPr/>
        </p:nvSpPr>
        <p:spPr>
          <a:xfrm>
            <a:off x="1629550" y="2532775"/>
            <a:ext cx="8895600" cy="280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800"/>
              <a:buFont typeface="Arial"/>
              <a:buNone/>
            </a:pPr>
            <a:r>
              <a:rPr b="0" i="0" lang="en-ID" sz="8800" u="none" cap="none" strike="noStrike">
                <a:solidFill>
                  <a:schemeClr val="accent1"/>
                </a:solidFill>
                <a:latin typeface="Inter SemiBold"/>
                <a:ea typeface="Inter SemiBold"/>
                <a:cs typeface="Inter SemiBold"/>
                <a:sym typeface="Inter SemiBold"/>
              </a:rPr>
              <a:t>Executive </a:t>
            </a:r>
            <a:r>
              <a:rPr b="0" i="0" lang="en-ID" sz="8800" u="none" cap="none" strike="noStrike">
                <a:solidFill>
                  <a:srgbClr val="FF910B"/>
                </a:solidFill>
                <a:latin typeface="Inter SemiBold"/>
                <a:ea typeface="Inter SemiBold"/>
                <a:cs typeface="Inter SemiBold"/>
                <a:sym typeface="Inter SemiBold"/>
              </a:rPr>
              <a:t>Summary</a:t>
            </a:r>
            <a:endParaRPr b="0" i="0" sz="1400" u="none" cap="none" strike="noStrike">
              <a:solidFill>
                <a:srgbClr val="FF910B"/>
              </a:solidFill>
              <a:latin typeface="Arial"/>
              <a:ea typeface="Arial"/>
              <a:cs typeface="Arial"/>
              <a:sym typeface="Arial"/>
            </a:endParaRPr>
          </a:p>
        </p:txBody>
      </p:sp>
      <p:pic>
        <p:nvPicPr>
          <p:cNvPr id="144" name="Google Shape;144;p3"/>
          <p:cNvPicPr preferRelativeResize="0"/>
          <p:nvPr/>
        </p:nvPicPr>
        <p:blipFill rotWithShape="1">
          <a:blip r:embed="rId4">
            <a:alphaModFix/>
          </a:blip>
          <a:srcRect b="34463" l="27500" r="31828" t="0"/>
          <a:stretch/>
        </p:blipFill>
        <p:spPr>
          <a:xfrm>
            <a:off x="215963" y="5391513"/>
            <a:ext cx="1413576" cy="1275625"/>
          </a:xfrm>
          <a:prstGeom prst="rect">
            <a:avLst/>
          </a:prstGeom>
          <a:noFill/>
          <a:ln>
            <a:noFill/>
          </a:ln>
        </p:spPr>
      </p:pic>
      <p:pic>
        <p:nvPicPr>
          <p:cNvPr id="145" name="Google Shape;145;p3"/>
          <p:cNvPicPr preferRelativeResize="0"/>
          <p:nvPr/>
        </p:nvPicPr>
        <p:blipFill rotWithShape="1">
          <a:blip r:embed="rId4">
            <a:alphaModFix/>
          </a:blip>
          <a:srcRect b="34463" l="27500" r="31828" t="0"/>
          <a:stretch/>
        </p:blipFill>
        <p:spPr>
          <a:xfrm>
            <a:off x="17687176" y="206544"/>
            <a:ext cx="796801" cy="719027"/>
          </a:xfrm>
          <a:prstGeom prst="rect">
            <a:avLst/>
          </a:prstGeom>
          <a:noFill/>
          <a:ln>
            <a:noFill/>
          </a:ln>
        </p:spPr>
      </p:pic>
      <p:sp>
        <p:nvSpPr>
          <p:cNvPr id="146" name="Google Shape;146;p3"/>
          <p:cNvSpPr txBox="1"/>
          <p:nvPr/>
        </p:nvSpPr>
        <p:spPr>
          <a:xfrm>
            <a:off x="18501925" y="350663"/>
            <a:ext cx="56745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1" i="0" lang="en-ID" sz="2200" u="none" cap="none" strike="noStrike">
                <a:solidFill>
                  <a:schemeClr val="dk1"/>
                </a:solidFill>
                <a:latin typeface="Heebo"/>
                <a:ea typeface="Heebo"/>
                <a:cs typeface="Heebo"/>
                <a:sym typeface="Heebo"/>
              </a:rPr>
              <a:t>BRANDING | MARKETING | ADVERTISING</a:t>
            </a:r>
            <a:endParaRPr b="1" i="0" sz="2200" u="none" cap="none" strike="noStrike">
              <a:solidFill>
                <a:schemeClr val="dk1"/>
              </a:solidFill>
              <a:latin typeface="Heebo"/>
              <a:ea typeface="Heebo"/>
              <a:cs typeface="Heebo"/>
              <a:sym typeface="Heeb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7"/>
          <p:cNvPicPr preferRelativeResize="0"/>
          <p:nvPr>
            <p:ph idx="2" type="pic"/>
          </p:nvPr>
        </p:nvPicPr>
        <p:blipFill rotWithShape="1">
          <a:blip r:embed="rId3">
            <a:alphaModFix/>
          </a:blip>
          <a:srcRect b="-133" l="3943" r="1948" t="21615"/>
          <a:stretch/>
        </p:blipFill>
        <p:spPr>
          <a:xfrm>
            <a:off x="13411200" y="-19050"/>
            <a:ext cx="10972802" cy="13735199"/>
          </a:xfrm>
          <a:prstGeom prst="rect">
            <a:avLst/>
          </a:prstGeom>
          <a:solidFill>
            <a:schemeClr val="lt2"/>
          </a:solidFill>
          <a:ln>
            <a:noFill/>
          </a:ln>
        </p:spPr>
      </p:pic>
      <p:sp>
        <p:nvSpPr>
          <p:cNvPr id="152" name="Google Shape;152;p7"/>
          <p:cNvSpPr/>
          <p:nvPr/>
        </p:nvSpPr>
        <p:spPr>
          <a:xfrm>
            <a:off x="0" y="6424625"/>
            <a:ext cx="13411200" cy="72153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grpSp>
        <p:nvGrpSpPr>
          <p:cNvPr id="153" name="Google Shape;153;p7"/>
          <p:cNvGrpSpPr/>
          <p:nvPr/>
        </p:nvGrpSpPr>
        <p:grpSpPr>
          <a:xfrm>
            <a:off x="500068" y="7243300"/>
            <a:ext cx="11899983" cy="5043475"/>
            <a:chOff x="1193769" y="8534396"/>
            <a:chExt cx="10294994" cy="5043475"/>
          </a:xfrm>
        </p:grpSpPr>
        <p:grpSp>
          <p:nvGrpSpPr>
            <p:cNvPr id="154" name="Google Shape;154;p7"/>
            <p:cNvGrpSpPr/>
            <p:nvPr/>
          </p:nvGrpSpPr>
          <p:grpSpPr>
            <a:xfrm>
              <a:off x="2117363" y="8534396"/>
              <a:ext cx="9371400" cy="5043475"/>
              <a:chOff x="11267227" y="7051672"/>
              <a:chExt cx="9371400" cy="5043475"/>
            </a:xfrm>
          </p:grpSpPr>
          <p:sp>
            <p:nvSpPr>
              <p:cNvPr id="155" name="Google Shape;155;p7"/>
              <p:cNvSpPr txBox="1"/>
              <p:nvPr/>
            </p:nvSpPr>
            <p:spPr>
              <a:xfrm>
                <a:off x="11267227" y="7760747"/>
                <a:ext cx="9371400" cy="4334400"/>
              </a:xfrm>
              <a:prstGeom prst="rect">
                <a:avLst/>
              </a:prstGeom>
              <a:noFill/>
              <a:ln>
                <a:noFill/>
              </a:ln>
            </p:spPr>
            <p:txBody>
              <a:bodyPr anchorCtr="0" anchor="t" bIns="45700" lIns="91425" spcFirstLastPara="1" rIns="91425" wrap="square" tIns="45700">
                <a:spAutoFit/>
              </a:bodyPr>
              <a:lstStyle/>
              <a:p>
                <a:pPr indent="-393700" lvl="0" marL="457200" marR="0" rtl="0" algn="l">
                  <a:lnSpc>
                    <a:spcPct val="120000"/>
                  </a:lnSpc>
                  <a:spcBef>
                    <a:spcPts val="0"/>
                  </a:spcBef>
                  <a:spcAft>
                    <a:spcPts val="0"/>
                  </a:spcAft>
                  <a:buClr>
                    <a:schemeClr val="lt1"/>
                  </a:buClr>
                  <a:buSzPts val="2600"/>
                  <a:buFont typeface="Heebo"/>
                  <a:buChar char="●"/>
                </a:pPr>
                <a:r>
                  <a:rPr lang="en-ID" sz="2600">
                    <a:solidFill>
                      <a:schemeClr val="lt1"/>
                    </a:solidFill>
                    <a:latin typeface="Heebo"/>
                    <a:ea typeface="Heebo"/>
                    <a:cs typeface="Heebo"/>
                    <a:sym typeface="Heebo"/>
                  </a:rPr>
                  <a:t>Advertising Restrictions: Strict regulations limited the clinic to branded search campaigns, driving up CPAs and straining the budget.</a:t>
                </a:r>
                <a:br>
                  <a:rPr lang="en-ID" sz="2600">
                    <a:solidFill>
                      <a:schemeClr val="lt1"/>
                    </a:solidFill>
                    <a:latin typeface="Heebo"/>
                    <a:ea typeface="Heebo"/>
                    <a:cs typeface="Heebo"/>
                    <a:sym typeface="Heebo"/>
                  </a:rPr>
                </a:br>
                <a:endParaRPr sz="2600">
                  <a:solidFill>
                    <a:schemeClr val="lt1"/>
                  </a:solidFill>
                  <a:latin typeface="Heebo"/>
                  <a:ea typeface="Heebo"/>
                  <a:cs typeface="Heebo"/>
                  <a:sym typeface="Heebo"/>
                </a:endParaRPr>
              </a:p>
              <a:p>
                <a:pPr indent="-393700" lvl="0" marL="457200" marR="0" rtl="0" algn="l">
                  <a:lnSpc>
                    <a:spcPct val="120000"/>
                  </a:lnSpc>
                  <a:spcBef>
                    <a:spcPts val="0"/>
                  </a:spcBef>
                  <a:spcAft>
                    <a:spcPts val="0"/>
                  </a:spcAft>
                  <a:buClr>
                    <a:schemeClr val="lt1"/>
                  </a:buClr>
                  <a:buSzPts val="2600"/>
                  <a:buFont typeface="Heebo"/>
                  <a:buChar char="●"/>
                </a:pPr>
                <a:r>
                  <a:rPr lang="en-ID" sz="2600">
                    <a:solidFill>
                      <a:schemeClr val="lt1"/>
                    </a:solidFill>
                    <a:latin typeface="Heebo"/>
                    <a:ea typeface="Heebo"/>
                    <a:cs typeface="Heebo"/>
                    <a:sym typeface="Heebo"/>
                  </a:rPr>
                  <a:t>Budget Optimization: Identifying wasted spend, the clinic prioritized advertising weight loss services to maximize ROI. </a:t>
                </a:r>
                <a:br>
                  <a:rPr lang="en-ID" sz="2600">
                    <a:solidFill>
                      <a:schemeClr val="lt1"/>
                    </a:solidFill>
                    <a:latin typeface="Heebo"/>
                    <a:ea typeface="Heebo"/>
                    <a:cs typeface="Heebo"/>
                    <a:sym typeface="Heebo"/>
                  </a:rPr>
                </a:br>
                <a:endParaRPr sz="2600">
                  <a:solidFill>
                    <a:schemeClr val="lt1"/>
                  </a:solidFill>
                  <a:latin typeface="Heebo"/>
                  <a:ea typeface="Heebo"/>
                  <a:cs typeface="Heebo"/>
                  <a:sym typeface="Heebo"/>
                </a:endParaRPr>
              </a:p>
              <a:p>
                <a:pPr indent="-393700" lvl="0" marL="457200" marR="0" rtl="0" algn="l">
                  <a:lnSpc>
                    <a:spcPct val="120000"/>
                  </a:lnSpc>
                  <a:spcBef>
                    <a:spcPts val="0"/>
                  </a:spcBef>
                  <a:spcAft>
                    <a:spcPts val="0"/>
                  </a:spcAft>
                  <a:buClr>
                    <a:schemeClr val="lt1"/>
                  </a:buClr>
                  <a:buSzPts val="2600"/>
                  <a:buFont typeface="Heebo"/>
                  <a:buChar char="●"/>
                </a:pPr>
                <a:r>
                  <a:rPr lang="en-ID" sz="2600">
                    <a:solidFill>
                      <a:schemeClr val="lt1"/>
                    </a:solidFill>
                    <a:latin typeface="Heebo"/>
                    <a:ea typeface="Heebo"/>
                    <a:cs typeface="Heebo"/>
                    <a:sym typeface="Heebo"/>
                  </a:rPr>
                  <a:t>Missed Opportunities: Without segmentation, leads at different stages of the customer journey receive irrelevant messaging, leading to disengagement.</a:t>
                </a:r>
                <a:endParaRPr b="0" i="0" sz="2600" u="none" cap="none" strike="noStrike">
                  <a:solidFill>
                    <a:schemeClr val="lt1"/>
                  </a:solidFill>
                  <a:latin typeface="Heebo"/>
                  <a:ea typeface="Heebo"/>
                  <a:cs typeface="Heebo"/>
                  <a:sym typeface="Heebo"/>
                </a:endParaRPr>
              </a:p>
            </p:txBody>
          </p:sp>
          <p:sp>
            <p:nvSpPr>
              <p:cNvPr id="156" name="Google Shape;156;p7"/>
              <p:cNvSpPr txBox="1"/>
              <p:nvPr/>
            </p:nvSpPr>
            <p:spPr>
              <a:xfrm>
                <a:off x="11489509" y="7051672"/>
                <a:ext cx="91491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lt1"/>
                    </a:solidFill>
                    <a:latin typeface="Heebo"/>
                    <a:ea typeface="Heebo"/>
                    <a:cs typeface="Heebo"/>
                    <a:sym typeface="Heebo"/>
                  </a:rPr>
                  <a:t>The healthcare clinic faced several key challenges:</a:t>
                </a:r>
                <a:endParaRPr b="1" i="0" sz="2600" u="none" cap="none" strike="noStrike">
                  <a:solidFill>
                    <a:schemeClr val="lt1"/>
                  </a:solidFill>
                  <a:latin typeface="Heebo"/>
                  <a:ea typeface="Heebo"/>
                  <a:cs typeface="Heebo"/>
                  <a:sym typeface="Heebo"/>
                </a:endParaRPr>
              </a:p>
            </p:txBody>
          </p:sp>
        </p:grpSp>
        <p:pic>
          <p:nvPicPr>
            <p:cNvPr id="157" name="Google Shape;157;p7"/>
            <p:cNvPicPr preferRelativeResize="0"/>
            <p:nvPr/>
          </p:nvPicPr>
          <p:blipFill rotWithShape="1">
            <a:blip r:embed="rId4">
              <a:alphaModFix/>
            </a:blip>
            <a:srcRect b="0" l="0" r="0" t="0"/>
            <a:stretch/>
          </p:blipFill>
          <p:spPr>
            <a:xfrm>
              <a:off x="1193769" y="8534400"/>
              <a:ext cx="669957" cy="669957"/>
            </a:xfrm>
            <a:prstGeom prst="rect">
              <a:avLst/>
            </a:prstGeom>
            <a:noFill/>
            <a:ln>
              <a:noFill/>
            </a:ln>
          </p:spPr>
        </p:pic>
      </p:grpSp>
      <p:sp>
        <p:nvSpPr>
          <p:cNvPr id="158" name="Google Shape;158;p7"/>
          <p:cNvSpPr/>
          <p:nvPr/>
        </p:nvSpPr>
        <p:spPr>
          <a:xfrm>
            <a:off x="12814770" y="4436607"/>
            <a:ext cx="9149097" cy="8500386"/>
          </a:xfrm>
          <a:prstGeom prst="roundRect">
            <a:avLst>
              <a:gd fmla="val 1927" name="adj"/>
            </a:avLst>
          </a:prstGeom>
          <a:solidFill>
            <a:schemeClr val="accent2"/>
          </a:solidFill>
          <a:ln>
            <a:noFill/>
          </a:ln>
          <a:effectLst>
            <a:outerShdw blurRad="266700" rotWithShape="0" algn="ctr" dir="5400000" dist="50800">
              <a:schemeClr val="accent1">
                <a:alpha val="31764"/>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grpSp>
        <p:nvGrpSpPr>
          <p:cNvPr id="159" name="Google Shape;159;p7"/>
          <p:cNvGrpSpPr/>
          <p:nvPr/>
        </p:nvGrpSpPr>
        <p:grpSpPr>
          <a:xfrm>
            <a:off x="13734414" y="5410564"/>
            <a:ext cx="7945071" cy="6492783"/>
            <a:chOff x="12520284" y="5286348"/>
            <a:chExt cx="7945071" cy="6492783"/>
          </a:xfrm>
        </p:grpSpPr>
        <p:grpSp>
          <p:nvGrpSpPr>
            <p:cNvPr id="160" name="Google Shape;160;p7"/>
            <p:cNvGrpSpPr/>
            <p:nvPr/>
          </p:nvGrpSpPr>
          <p:grpSpPr>
            <a:xfrm>
              <a:off x="12520284" y="5286348"/>
              <a:ext cx="7945071" cy="1681971"/>
              <a:chOff x="12602330" y="5400648"/>
              <a:chExt cx="7945071" cy="1681971"/>
            </a:xfrm>
          </p:grpSpPr>
          <p:grpSp>
            <p:nvGrpSpPr>
              <p:cNvPr id="161" name="Google Shape;161;p7"/>
              <p:cNvGrpSpPr/>
              <p:nvPr/>
            </p:nvGrpSpPr>
            <p:grpSpPr>
              <a:xfrm>
                <a:off x="14027783" y="5400659"/>
                <a:ext cx="6519618" cy="1681960"/>
                <a:chOff x="14027783" y="5484198"/>
                <a:chExt cx="6519618" cy="1681960"/>
              </a:xfrm>
            </p:grpSpPr>
            <p:sp>
              <p:nvSpPr>
                <p:cNvPr id="162" name="Google Shape;162;p7"/>
                <p:cNvSpPr txBox="1"/>
                <p:nvPr/>
              </p:nvSpPr>
              <p:spPr>
                <a:xfrm>
                  <a:off x="14027801" y="6193258"/>
                  <a:ext cx="6519600" cy="9729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lang="en-ID" sz="2600">
                      <a:solidFill>
                        <a:schemeClr val="accent1"/>
                      </a:solidFill>
                      <a:latin typeface="Heebo"/>
                      <a:ea typeface="Heebo"/>
                      <a:cs typeface="Heebo"/>
                      <a:sym typeface="Heebo"/>
                    </a:rPr>
                    <a:t>Inefficient targeting led to unsustainable marketing costs.</a:t>
                  </a:r>
                  <a:endParaRPr b="0" i="0" sz="2600" u="none" cap="none" strike="noStrike">
                    <a:solidFill>
                      <a:schemeClr val="accent1"/>
                    </a:solidFill>
                    <a:latin typeface="Heebo"/>
                    <a:ea typeface="Heebo"/>
                    <a:cs typeface="Heebo"/>
                    <a:sym typeface="Heebo"/>
                  </a:endParaRPr>
                </a:p>
              </p:txBody>
            </p:sp>
            <p:sp>
              <p:nvSpPr>
                <p:cNvPr id="163" name="Google Shape;163;p7"/>
                <p:cNvSpPr txBox="1"/>
                <p:nvPr/>
              </p:nvSpPr>
              <p:spPr>
                <a:xfrm>
                  <a:off x="14027783" y="5484198"/>
                  <a:ext cx="51999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lang="en-ID" sz="2600">
                      <a:solidFill>
                        <a:schemeClr val="accent1"/>
                      </a:solidFill>
                      <a:latin typeface="Heebo"/>
                      <a:ea typeface="Heebo"/>
                      <a:cs typeface="Heebo"/>
                      <a:sym typeface="Heebo"/>
                    </a:rPr>
                    <a:t>High Cost Per Acquisition</a:t>
                  </a:r>
                  <a:endParaRPr b="1" i="0" sz="2600" u="none" cap="none" strike="noStrike">
                    <a:solidFill>
                      <a:schemeClr val="accent1"/>
                    </a:solidFill>
                    <a:latin typeface="Heebo"/>
                    <a:ea typeface="Heebo"/>
                    <a:cs typeface="Heebo"/>
                    <a:sym typeface="Heebo"/>
                  </a:endParaRPr>
                </a:p>
              </p:txBody>
            </p:sp>
          </p:grpSp>
          <p:pic>
            <p:nvPicPr>
              <p:cNvPr id="164" name="Google Shape;164;p7"/>
              <p:cNvPicPr preferRelativeResize="0"/>
              <p:nvPr/>
            </p:nvPicPr>
            <p:blipFill rotWithShape="1">
              <a:blip r:embed="rId5">
                <a:alphaModFix/>
              </a:blip>
              <a:srcRect b="0" l="0" r="0" t="0"/>
              <a:stretch/>
            </p:blipFill>
            <p:spPr>
              <a:xfrm>
                <a:off x="12602330" y="5400648"/>
                <a:ext cx="659520" cy="659520"/>
              </a:xfrm>
              <a:prstGeom prst="rect">
                <a:avLst/>
              </a:prstGeom>
              <a:noFill/>
              <a:ln>
                <a:noFill/>
              </a:ln>
            </p:spPr>
          </p:pic>
        </p:grpSp>
        <p:grpSp>
          <p:nvGrpSpPr>
            <p:cNvPr id="165" name="Google Shape;165;p7"/>
            <p:cNvGrpSpPr/>
            <p:nvPr/>
          </p:nvGrpSpPr>
          <p:grpSpPr>
            <a:xfrm>
              <a:off x="12520284" y="7691754"/>
              <a:ext cx="7604854" cy="1681971"/>
              <a:chOff x="12501234" y="7747440"/>
              <a:chExt cx="7604854" cy="1681971"/>
            </a:xfrm>
          </p:grpSpPr>
          <p:grpSp>
            <p:nvGrpSpPr>
              <p:cNvPr id="166" name="Google Shape;166;p7"/>
              <p:cNvGrpSpPr/>
              <p:nvPr/>
            </p:nvGrpSpPr>
            <p:grpSpPr>
              <a:xfrm>
                <a:off x="13913488" y="7747445"/>
                <a:ext cx="6192600" cy="1681966"/>
                <a:chOff x="13913488" y="7832982"/>
                <a:chExt cx="6192600" cy="1681966"/>
              </a:xfrm>
            </p:grpSpPr>
            <p:sp>
              <p:nvSpPr>
                <p:cNvPr id="167" name="Google Shape;167;p7"/>
                <p:cNvSpPr txBox="1"/>
                <p:nvPr/>
              </p:nvSpPr>
              <p:spPr>
                <a:xfrm>
                  <a:off x="13913501" y="8542048"/>
                  <a:ext cx="5863800" cy="9729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lang="en-ID" sz="2600">
                      <a:solidFill>
                        <a:schemeClr val="accent1"/>
                      </a:solidFill>
                      <a:latin typeface="Heebo"/>
                      <a:ea typeface="Heebo"/>
                      <a:cs typeface="Heebo"/>
                      <a:sym typeface="Heebo"/>
                    </a:rPr>
                    <a:t>Poor website design resulted in high bounce rates.</a:t>
                  </a:r>
                  <a:endParaRPr b="0" i="0" sz="2600" u="none" cap="none" strike="noStrike">
                    <a:solidFill>
                      <a:schemeClr val="accent1"/>
                    </a:solidFill>
                    <a:latin typeface="Heebo"/>
                    <a:ea typeface="Heebo"/>
                    <a:cs typeface="Heebo"/>
                    <a:sym typeface="Heebo"/>
                  </a:endParaRPr>
                </a:p>
              </p:txBody>
            </p:sp>
            <p:sp>
              <p:nvSpPr>
                <p:cNvPr id="168" name="Google Shape;168;p7"/>
                <p:cNvSpPr txBox="1"/>
                <p:nvPr/>
              </p:nvSpPr>
              <p:spPr>
                <a:xfrm>
                  <a:off x="13913488" y="7832982"/>
                  <a:ext cx="61926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lang="en-ID" sz="2600">
                      <a:solidFill>
                        <a:schemeClr val="accent1"/>
                      </a:solidFill>
                      <a:latin typeface="Heebo"/>
                      <a:ea typeface="Heebo"/>
                      <a:cs typeface="Heebo"/>
                      <a:sym typeface="Heebo"/>
                    </a:rPr>
                    <a:t>Low Conversions</a:t>
                  </a:r>
                  <a:endParaRPr b="1" i="0" sz="2600" u="none" cap="none" strike="noStrike">
                    <a:solidFill>
                      <a:schemeClr val="accent1"/>
                    </a:solidFill>
                    <a:latin typeface="Heebo"/>
                    <a:ea typeface="Heebo"/>
                    <a:cs typeface="Heebo"/>
                    <a:sym typeface="Heebo"/>
                  </a:endParaRPr>
                </a:p>
              </p:txBody>
            </p:sp>
          </p:grpSp>
          <p:pic>
            <p:nvPicPr>
              <p:cNvPr id="169" name="Google Shape;169;p7"/>
              <p:cNvPicPr preferRelativeResize="0"/>
              <p:nvPr/>
            </p:nvPicPr>
            <p:blipFill rotWithShape="1">
              <a:blip r:embed="rId6">
                <a:alphaModFix/>
              </a:blip>
              <a:srcRect b="0" l="0" r="0" t="0"/>
              <a:stretch/>
            </p:blipFill>
            <p:spPr>
              <a:xfrm>
                <a:off x="12501234" y="7747440"/>
                <a:ext cx="659520" cy="659520"/>
              </a:xfrm>
              <a:prstGeom prst="rect">
                <a:avLst/>
              </a:prstGeom>
              <a:noFill/>
              <a:ln>
                <a:noFill/>
              </a:ln>
            </p:spPr>
          </p:pic>
        </p:grpSp>
        <p:grpSp>
          <p:nvGrpSpPr>
            <p:cNvPr id="170" name="Google Shape;170;p7"/>
            <p:cNvGrpSpPr/>
            <p:nvPr/>
          </p:nvGrpSpPr>
          <p:grpSpPr>
            <a:xfrm>
              <a:off x="12520284" y="10097159"/>
              <a:ext cx="7928892" cy="1681972"/>
              <a:chOff x="12542320" y="10020959"/>
              <a:chExt cx="7928892" cy="1681972"/>
            </a:xfrm>
          </p:grpSpPr>
          <p:grpSp>
            <p:nvGrpSpPr>
              <p:cNvPr id="171" name="Google Shape;171;p7"/>
              <p:cNvGrpSpPr/>
              <p:nvPr/>
            </p:nvGrpSpPr>
            <p:grpSpPr>
              <a:xfrm>
                <a:off x="13951601" y="10020959"/>
                <a:ext cx="6519611" cy="1681972"/>
                <a:chOff x="13951601" y="10181766"/>
                <a:chExt cx="6519611" cy="1681972"/>
              </a:xfrm>
            </p:grpSpPr>
            <p:sp>
              <p:nvSpPr>
                <p:cNvPr id="172" name="Google Shape;172;p7"/>
                <p:cNvSpPr txBox="1"/>
                <p:nvPr/>
              </p:nvSpPr>
              <p:spPr>
                <a:xfrm>
                  <a:off x="13951601" y="10890838"/>
                  <a:ext cx="6519600" cy="9729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lang="en-ID" sz="2600">
                      <a:solidFill>
                        <a:schemeClr val="accent1"/>
                      </a:solidFill>
                      <a:latin typeface="Heebo"/>
                      <a:ea typeface="Heebo"/>
                      <a:cs typeface="Heebo"/>
                      <a:sym typeface="Heebo"/>
                    </a:rPr>
                    <a:t>Existing patient data wasn’t leveraged for insights.</a:t>
                  </a:r>
                  <a:endParaRPr b="0" i="0" sz="2600" u="none" cap="none" strike="noStrike">
                    <a:solidFill>
                      <a:schemeClr val="accent1"/>
                    </a:solidFill>
                    <a:latin typeface="Heebo"/>
                    <a:ea typeface="Heebo"/>
                    <a:cs typeface="Heebo"/>
                    <a:sym typeface="Heebo"/>
                  </a:endParaRPr>
                </a:p>
              </p:txBody>
            </p:sp>
            <p:sp>
              <p:nvSpPr>
                <p:cNvPr id="173" name="Google Shape;173;p7"/>
                <p:cNvSpPr txBox="1"/>
                <p:nvPr/>
              </p:nvSpPr>
              <p:spPr>
                <a:xfrm>
                  <a:off x="13951612" y="10181766"/>
                  <a:ext cx="65196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lang="en-ID" sz="2600">
                      <a:solidFill>
                        <a:schemeClr val="accent1"/>
                      </a:solidFill>
                      <a:latin typeface="Heebo"/>
                      <a:ea typeface="Heebo"/>
                      <a:cs typeface="Heebo"/>
                      <a:sym typeface="Heebo"/>
                    </a:rPr>
                    <a:t>Underutilized Data</a:t>
                  </a:r>
                  <a:endParaRPr b="1" i="0" sz="2600" u="none" cap="none" strike="noStrike">
                    <a:solidFill>
                      <a:schemeClr val="accent1"/>
                    </a:solidFill>
                    <a:latin typeface="Heebo"/>
                    <a:ea typeface="Heebo"/>
                    <a:cs typeface="Heebo"/>
                    <a:sym typeface="Heebo"/>
                  </a:endParaRPr>
                </a:p>
              </p:txBody>
            </p:sp>
          </p:grpSp>
          <p:pic>
            <p:nvPicPr>
              <p:cNvPr id="174" name="Google Shape;174;p7"/>
              <p:cNvPicPr preferRelativeResize="0"/>
              <p:nvPr/>
            </p:nvPicPr>
            <p:blipFill rotWithShape="1">
              <a:blip r:embed="rId7">
                <a:alphaModFix/>
              </a:blip>
              <a:srcRect b="0" l="0" r="0" t="0"/>
              <a:stretch/>
            </p:blipFill>
            <p:spPr>
              <a:xfrm>
                <a:off x="12542320" y="10020960"/>
                <a:ext cx="659520" cy="659520"/>
              </a:xfrm>
              <a:prstGeom prst="rect">
                <a:avLst/>
              </a:prstGeom>
              <a:noFill/>
              <a:ln>
                <a:noFill/>
              </a:ln>
            </p:spPr>
          </p:pic>
        </p:grpSp>
      </p:grpSp>
      <p:sp>
        <p:nvSpPr>
          <p:cNvPr id="175" name="Google Shape;175;p7"/>
          <p:cNvSpPr/>
          <p:nvPr/>
        </p:nvSpPr>
        <p:spPr>
          <a:xfrm>
            <a:off x="11582400" y="1960755"/>
            <a:ext cx="1219200" cy="1219200"/>
          </a:xfrm>
          <a:prstGeom prst="frame">
            <a:avLst>
              <a:gd fmla="val 20477" name="adj1"/>
            </a:avLst>
          </a:prstGeom>
          <a:solidFill>
            <a:schemeClr val="accent2">
              <a:alpha val="862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76" name="Google Shape;176;p7"/>
          <p:cNvSpPr/>
          <p:nvPr/>
        </p:nvSpPr>
        <p:spPr>
          <a:xfrm>
            <a:off x="11382806" y="8570252"/>
            <a:ext cx="399188" cy="399188"/>
          </a:xfrm>
          <a:prstGeom prst="plus">
            <a:avLst>
              <a:gd fmla="val 32596" name="adj"/>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77" name="Google Shape;177;p7"/>
          <p:cNvSpPr/>
          <p:nvPr/>
        </p:nvSpPr>
        <p:spPr>
          <a:xfrm>
            <a:off x="1825624" y="2438411"/>
            <a:ext cx="1823400" cy="1823400"/>
          </a:xfrm>
          <a:prstGeom prst="ellipse">
            <a:avLst/>
          </a:prstGeom>
          <a:gradFill>
            <a:gsLst>
              <a:gs pos="0">
                <a:srgbClr val="FF910B"/>
              </a:gs>
              <a:gs pos="44000">
                <a:srgbClr val="F0A202">
                  <a:alpha val="64705"/>
                </a:srgbClr>
              </a:gs>
              <a:gs pos="100000">
                <a:srgbClr val="FFFFFF">
                  <a:alpha val="0"/>
                </a:srgbClr>
              </a:gs>
            </a:gsLst>
            <a:lin ang="36000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pic>
        <p:nvPicPr>
          <p:cNvPr id="178" name="Google Shape;178;p7"/>
          <p:cNvPicPr preferRelativeResize="0"/>
          <p:nvPr/>
        </p:nvPicPr>
        <p:blipFill rotWithShape="1">
          <a:blip r:embed="rId8">
            <a:alphaModFix/>
          </a:blip>
          <a:srcRect b="34463" l="27500" r="31828" t="0"/>
          <a:stretch/>
        </p:blipFill>
        <p:spPr>
          <a:xfrm>
            <a:off x="17687176" y="206544"/>
            <a:ext cx="796801" cy="719027"/>
          </a:xfrm>
          <a:prstGeom prst="rect">
            <a:avLst/>
          </a:prstGeom>
          <a:noFill/>
          <a:ln>
            <a:noFill/>
          </a:ln>
        </p:spPr>
      </p:pic>
      <p:sp>
        <p:nvSpPr>
          <p:cNvPr id="179" name="Google Shape;179;p7"/>
          <p:cNvSpPr txBox="1"/>
          <p:nvPr/>
        </p:nvSpPr>
        <p:spPr>
          <a:xfrm>
            <a:off x="18501925" y="350663"/>
            <a:ext cx="56745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1" i="0" lang="en-ID" sz="2200" u="none" cap="none" strike="noStrike">
                <a:solidFill>
                  <a:schemeClr val="dk1"/>
                </a:solidFill>
                <a:latin typeface="Heebo"/>
                <a:ea typeface="Heebo"/>
                <a:cs typeface="Heebo"/>
                <a:sym typeface="Heebo"/>
              </a:rPr>
              <a:t>BRANDING | MARKETING | ADVERTISING</a:t>
            </a:r>
            <a:endParaRPr b="1" i="0" sz="2200" u="none" cap="none" strike="noStrike">
              <a:solidFill>
                <a:schemeClr val="dk1"/>
              </a:solidFill>
              <a:latin typeface="Heebo"/>
              <a:ea typeface="Heebo"/>
              <a:cs typeface="Heebo"/>
              <a:sym typeface="Heebo"/>
            </a:endParaRPr>
          </a:p>
        </p:txBody>
      </p:sp>
      <p:sp>
        <p:nvSpPr>
          <p:cNvPr id="180" name="Google Shape;180;p7"/>
          <p:cNvSpPr txBox="1"/>
          <p:nvPr/>
        </p:nvSpPr>
        <p:spPr>
          <a:xfrm>
            <a:off x="1722994" y="1453685"/>
            <a:ext cx="6824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1" lang="en-ID" sz="2600" u="none" cap="none" strike="noStrike">
                <a:solidFill>
                  <a:schemeClr val="accent1"/>
                </a:solidFill>
                <a:latin typeface="Heebo"/>
                <a:ea typeface="Heebo"/>
                <a:cs typeface="Heebo"/>
                <a:sym typeface="Heebo"/>
              </a:rPr>
              <a:t>“Get Found • Get Trusted • Get Customers”</a:t>
            </a:r>
            <a:endParaRPr b="0" i="0" sz="2600" u="none" cap="none" strike="noStrike">
              <a:solidFill>
                <a:schemeClr val="accent1"/>
              </a:solidFill>
              <a:latin typeface="Heebo"/>
              <a:ea typeface="Heebo"/>
              <a:cs typeface="Heebo"/>
              <a:sym typeface="Heebo"/>
            </a:endParaRPr>
          </a:p>
        </p:txBody>
      </p:sp>
      <p:sp>
        <p:nvSpPr>
          <p:cNvPr id="181" name="Google Shape;181;p7"/>
          <p:cNvSpPr txBox="1"/>
          <p:nvPr/>
        </p:nvSpPr>
        <p:spPr>
          <a:xfrm>
            <a:off x="2283285" y="2719164"/>
            <a:ext cx="91491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800"/>
              <a:buFont typeface="Arial"/>
              <a:buNone/>
            </a:pPr>
            <a:r>
              <a:rPr b="0" i="0" lang="en-ID" sz="8800" u="none" cap="none" strike="noStrike">
                <a:solidFill>
                  <a:schemeClr val="accent1"/>
                </a:solidFill>
                <a:latin typeface="Inter SemiBold"/>
                <a:ea typeface="Inter SemiBold"/>
                <a:cs typeface="Inter SemiBold"/>
                <a:sym typeface="Inter SemiBold"/>
              </a:rPr>
              <a:t>The </a:t>
            </a:r>
            <a:r>
              <a:rPr b="0" i="0" lang="en-ID" sz="8800" u="none" cap="none" strike="noStrike">
                <a:solidFill>
                  <a:srgbClr val="FF910B"/>
                </a:solidFill>
                <a:latin typeface="Inter SemiBold"/>
                <a:ea typeface="Inter SemiBold"/>
                <a:cs typeface="Inter SemiBold"/>
                <a:sym typeface="Inter SemiBold"/>
              </a:rPr>
              <a:t>Challenges</a:t>
            </a:r>
            <a:endParaRPr b="0" i="0" sz="8800" u="none" cap="none" strike="noStrike">
              <a:solidFill>
                <a:srgbClr val="FF910B"/>
              </a:solidFill>
              <a:latin typeface="Inter SemiBold"/>
              <a:ea typeface="Inter SemiBold"/>
              <a:cs typeface="Inter SemiBold"/>
              <a:sym typeface="Inter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4"/>
          <p:cNvSpPr/>
          <p:nvPr/>
        </p:nvSpPr>
        <p:spPr>
          <a:xfrm>
            <a:off x="12190054" y="0"/>
            <a:ext cx="12191740" cy="7467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187" name="Google Shape;187;p4"/>
          <p:cNvSpPr/>
          <p:nvPr/>
        </p:nvSpPr>
        <p:spPr>
          <a:xfrm>
            <a:off x="606425" y="5187800"/>
            <a:ext cx="10865400" cy="1823400"/>
          </a:xfrm>
          <a:prstGeom prst="roundRect">
            <a:avLst>
              <a:gd fmla="val 9136"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188" name="Google Shape;188;p4"/>
          <p:cNvSpPr/>
          <p:nvPr/>
        </p:nvSpPr>
        <p:spPr>
          <a:xfrm>
            <a:off x="606425" y="3072250"/>
            <a:ext cx="10865400" cy="1823400"/>
          </a:xfrm>
          <a:prstGeom prst="roundRect">
            <a:avLst>
              <a:gd fmla="val 5999" name="adj"/>
            </a:avLst>
          </a:prstGeom>
          <a:solidFill>
            <a:schemeClr val="accent1"/>
          </a:solidFill>
          <a:ln>
            <a:noFill/>
          </a:ln>
          <a:effectLst>
            <a:outerShdw blurRad="266700" rotWithShape="0" algn="ctr" dir="5400000" dist="50800">
              <a:schemeClr val="accent1">
                <a:alpha val="31764"/>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grpSp>
        <p:nvGrpSpPr>
          <p:cNvPr id="189" name="Google Shape;189;p4"/>
          <p:cNvGrpSpPr/>
          <p:nvPr/>
        </p:nvGrpSpPr>
        <p:grpSpPr>
          <a:xfrm>
            <a:off x="899868" y="3198500"/>
            <a:ext cx="10572415" cy="1529575"/>
            <a:chOff x="899766" y="2042825"/>
            <a:chExt cx="8879159" cy="1529575"/>
          </a:xfrm>
        </p:grpSpPr>
        <p:grpSp>
          <p:nvGrpSpPr>
            <p:cNvPr id="190" name="Google Shape;190;p4"/>
            <p:cNvGrpSpPr/>
            <p:nvPr/>
          </p:nvGrpSpPr>
          <p:grpSpPr>
            <a:xfrm>
              <a:off x="1825625" y="2042825"/>
              <a:ext cx="7953300" cy="1529575"/>
              <a:chOff x="9710598" y="7813666"/>
              <a:chExt cx="7953300" cy="1529575"/>
            </a:xfrm>
          </p:grpSpPr>
          <p:sp>
            <p:nvSpPr>
              <p:cNvPr id="191" name="Google Shape;191;p4"/>
              <p:cNvSpPr txBox="1"/>
              <p:nvPr/>
            </p:nvSpPr>
            <p:spPr>
              <a:xfrm>
                <a:off x="9710598" y="8370341"/>
                <a:ext cx="7953300" cy="9729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1100"/>
                  <a:buFont typeface="Arial"/>
                  <a:buNone/>
                </a:pPr>
                <a:r>
                  <a:rPr lang="en-ID" sz="2600">
                    <a:solidFill>
                      <a:schemeClr val="lt1"/>
                    </a:solidFill>
                    <a:latin typeface="Heebo"/>
                    <a:ea typeface="Heebo"/>
                    <a:cs typeface="Heebo"/>
                    <a:sym typeface="Heebo"/>
                  </a:rPr>
                  <a:t>Focused 70% of the budget on high-demand weight loss services with precise targeting on Google and Facebook.</a:t>
                </a:r>
                <a:endParaRPr b="0" i="0" sz="2600" u="none" cap="none" strike="noStrike">
                  <a:solidFill>
                    <a:schemeClr val="lt1"/>
                  </a:solidFill>
                  <a:latin typeface="Heebo"/>
                  <a:ea typeface="Heebo"/>
                  <a:cs typeface="Heebo"/>
                  <a:sym typeface="Heebo"/>
                </a:endParaRPr>
              </a:p>
            </p:txBody>
          </p:sp>
          <p:sp>
            <p:nvSpPr>
              <p:cNvPr id="192" name="Google Shape;192;p4"/>
              <p:cNvSpPr txBox="1"/>
              <p:nvPr/>
            </p:nvSpPr>
            <p:spPr>
              <a:xfrm>
                <a:off x="9710602" y="7813666"/>
                <a:ext cx="77184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lang="en-ID" sz="2600">
                    <a:solidFill>
                      <a:schemeClr val="lt1"/>
                    </a:solidFill>
                    <a:latin typeface="Heebo"/>
                    <a:ea typeface="Heebo"/>
                    <a:cs typeface="Heebo"/>
                    <a:sym typeface="Heebo"/>
                  </a:rPr>
                  <a:t>Targeted Ad Campaigns:</a:t>
                </a:r>
                <a:endParaRPr b="1" i="0" sz="2600" u="none" cap="none" strike="noStrike">
                  <a:solidFill>
                    <a:schemeClr val="lt1"/>
                  </a:solidFill>
                  <a:latin typeface="Heebo"/>
                  <a:ea typeface="Heebo"/>
                  <a:cs typeface="Heebo"/>
                  <a:sym typeface="Heebo"/>
                </a:endParaRPr>
              </a:p>
            </p:txBody>
          </p:sp>
        </p:grpSp>
        <p:pic>
          <p:nvPicPr>
            <p:cNvPr id="193" name="Google Shape;193;p4"/>
            <p:cNvPicPr preferRelativeResize="0"/>
            <p:nvPr/>
          </p:nvPicPr>
          <p:blipFill rotWithShape="1">
            <a:blip r:embed="rId3">
              <a:alphaModFix/>
            </a:blip>
            <a:srcRect b="0" l="0" r="0" t="0"/>
            <a:stretch/>
          </p:blipFill>
          <p:spPr>
            <a:xfrm>
              <a:off x="899766" y="2271435"/>
              <a:ext cx="609603" cy="609603"/>
            </a:xfrm>
            <a:prstGeom prst="rect">
              <a:avLst/>
            </a:prstGeom>
            <a:noFill/>
            <a:ln>
              <a:noFill/>
            </a:ln>
          </p:spPr>
        </p:pic>
      </p:grpSp>
      <p:grpSp>
        <p:nvGrpSpPr>
          <p:cNvPr id="194" name="Google Shape;194;p4"/>
          <p:cNvGrpSpPr/>
          <p:nvPr/>
        </p:nvGrpSpPr>
        <p:grpSpPr>
          <a:xfrm>
            <a:off x="835248" y="5359405"/>
            <a:ext cx="9764375" cy="1463191"/>
            <a:chOff x="1406940" y="5449796"/>
            <a:chExt cx="7882760" cy="1463191"/>
          </a:xfrm>
        </p:grpSpPr>
        <p:grpSp>
          <p:nvGrpSpPr>
            <p:cNvPr id="195" name="Google Shape;195;p4"/>
            <p:cNvGrpSpPr/>
            <p:nvPr/>
          </p:nvGrpSpPr>
          <p:grpSpPr>
            <a:xfrm>
              <a:off x="2228300" y="5449796"/>
              <a:ext cx="7061400" cy="1463191"/>
              <a:chOff x="10760973" y="7338306"/>
              <a:chExt cx="7061400" cy="1463191"/>
            </a:xfrm>
          </p:grpSpPr>
          <p:sp>
            <p:nvSpPr>
              <p:cNvPr id="196" name="Google Shape;196;p4"/>
              <p:cNvSpPr txBox="1"/>
              <p:nvPr/>
            </p:nvSpPr>
            <p:spPr>
              <a:xfrm>
                <a:off x="10760973" y="7828597"/>
                <a:ext cx="7061400" cy="9729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1100"/>
                  <a:buFont typeface="Arial"/>
                  <a:buNone/>
                </a:pPr>
                <a:r>
                  <a:rPr lang="en-ID" sz="2600">
                    <a:solidFill>
                      <a:schemeClr val="dk1"/>
                    </a:solidFill>
                    <a:latin typeface="Heebo"/>
                    <a:ea typeface="Heebo"/>
                    <a:cs typeface="Heebo"/>
                    <a:sym typeface="Heebo"/>
                  </a:rPr>
                  <a:t>Improved CTAs, visuals, and added testimonials for a 22.5%  conversion increase.</a:t>
                </a:r>
                <a:endParaRPr b="0" i="0" sz="2600" u="none" cap="none" strike="noStrike">
                  <a:solidFill>
                    <a:schemeClr val="dk1"/>
                  </a:solidFill>
                  <a:latin typeface="Heebo"/>
                  <a:ea typeface="Heebo"/>
                  <a:cs typeface="Heebo"/>
                  <a:sym typeface="Heebo"/>
                </a:endParaRPr>
              </a:p>
            </p:txBody>
          </p:sp>
          <p:sp>
            <p:nvSpPr>
              <p:cNvPr id="197" name="Google Shape;197;p4"/>
              <p:cNvSpPr txBox="1"/>
              <p:nvPr/>
            </p:nvSpPr>
            <p:spPr>
              <a:xfrm>
                <a:off x="10791584" y="7338306"/>
                <a:ext cx="6824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lang="en-ID" sz="2600">
                    <a:solidFill>
                      <a:schemeClr val="dk1"/>
                    </a:solidFill>
                    <a:latin typeface="Heebo"/>
                    <a:ea typeface="Heebo"/>
                    <a:cs typeface="Heebo"/>
                    <a:sym typeface="Heebo"/>
                  </a:rPr>
                  <a:t>Website Optimization:</a:t>
                </a:r>
                <a:endParaRPr b="1" i="0" sz="2600" u="none" cap="none" strike="noStrike">
                  <a:solidFill>
                    <a:schemeClr val="dk1"/>
                  </a:solidFill>
                  <a:latin typeface="Heebo"/>
                  <a:ea typeface="Heebo"/>
                  <a:cs typeface="Heebo"/>
                  <a:sym typeface="Heebo"/>
                </a:endParaRPr>
              </a:p>
            </p:txBody>
          </p:sp>
        </p:grpSp>
        <p:pic>
          <p:nvPicPr>
            <p:cNvPr id="198" name="Google Shape;198;p4"/>
            <p:cNvPicPr preferRelativeResize="0"/>
            <p:nvPr/>
          </p:nvPicPr>
          <p:blipFill rotWithShape="1">
            <a:blip r:embed="rId4">
              <a:alphaModFix/>
            </a:blip>
            <a:srcRect b="0" l="0" r="0" t="0"/>
            <a:stretch/>
          </p:blipFill>
          <p:spPr>
            <a:xfrm>
              <a:off x="1406940" y="5729641"/>
              <a:ext cx="614794" cy="614799"/>
            </a:xfrm>
            <a:prstGeom prst="rect">
              <a:avLst/>
            </a:prstGeom>
            <a:noFill/>
            <a:ln>
              <a:noFill/>
            </a:ln>
          </p:spPr>
        </p:pic>
      </p:grpSp>
      <p:sp>
        <p:nvSpPr>
          <p:cNvPr id="199" name="Google Shape;199;p4"/>
          <p:cNvSpPr txBox="1"/>
          <p:nvPr/>
        </p:nvSpPr>
        <p:spPr>
          <a:xfrm>
            <a:off x="13921342" y="2193652"/>
            <a:ext cx="6824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1" lang="en-ID" sz="2600" u="none" cap="none" strike="noStrike">
                <a:solidFill>
                  <a:schemeClr val="lt1"/>
                </a:solidFill>
                <a:latin typeface="Heebo"/>
                <a:ea typeface="Heebo"/>
                <a:cs typeface="Heebo"/>
                <a:sym typeface="Heebo"/>
              </a:rPr>
              <a:t>“Get Found • Get Trusted • Get Customers”</a:t>
            </a:r>
            <a:endParaRPr b="0" i="1" sz="2600" u="none" cap="none" strike="noStrike">
              <a:solidFill>
                <a:schemeClr val="lt1"/>
              </a:solidFill>
              <a:latin typeface="Heebo"/>
              <a:ea typeface="Heebo"/>
              <a:cs typeface="Heebo"/>
              <a:sym typeface="Heebo"/>
            </a:endParaRPr>
          </a:p>
        </p:txBody>
      </p:sp>
      <p:grpSp>
        <p:nvGrpSpPr>
          <p:cNvPr id="200" name="Google Shape;200;p4"/>
          <p:cNvGrpSpPr/>
          <p:nvPr/>
        </p:nvGrpSpPr>
        <p:grpSpPr>
          <a:xfrm>
            <a:off x="12967100" y="8229600"/>
            <a:ext cx="10865400" cy="3002275"/>
            <a:chOff x="12969046" y="7394383"/>
            <a:chExt cx="10865400" cy="3002275"/>
          </a:xfrm>
        </p:grpSpPr>
        <p:grpSp>
          <p:nvGrpSpPr>
            <p:cNvPr id="201" name="Google Shape;201;p4"/>
            <p:cNvGrpSpPr/>
            <p:nvPr/>
          </p:nvGrpSpPr>
          <p:grpSpPr>
            <a:xfrm>
              <a:off x="12969046" y="8229608"/>
              <a:ext cx="10865400" cy="2167050"/>
              <a:chOff x="10510008" y="7356484"/>
              <a:chExt cx="10865400" cy="2167050"/>
            </a:xfrm>
          </p:grpSpPr>
          <p:sp>
            <p:nvSpPr>
              <p:cNvPr id="202" name="Google Shape;202;p4"/>
              <p:cNvSpPr txBox="1"/>
              <p:nvPr/>
            </p:nvSpPr>
            <p:spPr>
              <a:xfrm>
                <a:off x="10510008" y="8070634"/>
                <a:ext cx="10865400" cy="14529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dk1"/>
                    </a:solidFill>
                    <a:latin typeface="Heebo"/>
                    <a:ea typeface="Heebo"/>
                    <a:cs typeface="Heebo"/>
                    <a:sym typeface="Heebo"/>
                  </a:rPr>
                  <a:t>We addressed these problems with </a:t>
                </a:r>
                <a:r>
                  <a:rPr lang="en-ID" sz="2600">
                    <a:solidFill>
                      <a:schemeClr val="dk1"/>
                    </a:solidFill>
                    <a:latin typeface="Heebo"/>
                    <a:ea typeface="Heebo"/>
                    <a:cs typeface="Heebo"/>
                    <a:sym typeface="Heebo"/>
                  </a:rPr>
                  <a:t>the AIC </a:t>
                </a:r>
                <a:r>
                  <a:rPr b="0" i="0" lang="en-ID" sz="2600" u="none" cap="none" strike="noStrike">
                    <a:solidFill>
                      <a:schemeClr val="dk1"/>
                    </a:solidFill>
                    <a:latin typeface="Heebo"/>
                    <a:ea typeface="Heebo"/>
                    <a:cs typeface="Heebo"/>
                    <a:sym typeface="Heebo"/>
                  </a:rPr>
                  <a:t>initiative, a robust turnkey solution that offloads the burdens of marketing, appointment setting,</a:t>
                </a:r>
                <a:endParaRPr b="0" i="0" sz="2600" u="none" cap="none" strike="noStrike">
                  <a:solidFill>
                    <a:schemeClr val="dk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dk1"/>
                    </a:solidFill>
                    <a:latin typeface="Heebo"/>
                    <a:ea typeface="Heebo"/>
                    <a:cs typeface="Heebo"/>
                    <a:sym typeface="Heebo"/>
                  </a:rPr>
                  <a:t>and patient follow-ups from clinic staff.</a:t>
                </a:r>
                <a:endParaRPr b="0" i="0" sz="2600" u="none" cap="none" strike="noStrike">
                  <a:solidFill>
                    <a:schemeClr val="dk1"/>
                  </a:solidFill>
                  <a:latin typeface="Heebo"/>
                  <a:ea typeface="Heebo"/>
                  <a:cs typeface="Heebo"/>
                  <a:sym typeface="Heebo"/>
                </a:endParaRPr>
              </a:p>
            </p:txBody>
          </p:sp>
          <p:sp>
            <p:nvSpPr>
              <p:cNvPr id="203" name="Google Shape;203;p4"/>
              <p:cNvSpPr txBox="1"/>
              <p:nvPr/>
            </p:nvSpPr>
            <p:spPr>
              <a:xfrm>
                <a:off x="10510008" y="7356484"/>
                <a:ext cx="105723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dk1"/>
                    </a:solidFill>
                    <a:latin typeface="Heebo"/>
                    <a:ea typeface="Heebo"/>
                    <a:cs typeface="Heebo"/>
                    <a:sym typeface="Heebo"/>
                  </a:rPr>
                  <a:t>Digital Marketing is the BEST way to unlock local growth.</a:t>
                </a:r>
                <a:endParaRPr b="1" i="0" sz="2600" u="none" cap="none" strike="noStrike">
                  <a:solidFill>
                    <a:schemeClr val="dk1"/>
                  </a:solidFill>
                  <a:latin typeface="Heebo"/>
                  <a:ea typeface="Heebo"/>
                  <a:cs typeface="Heebo"/>
                  <a:sym typeface="Heebo"/>
                </a:endParaRPr>
              </a:p>
            </p:txBody>
          </p:sp>
        </p:grpSp>
        <p:pic>
          <p:nvPicPr>
            <p:cNvPr id="204" name="Google Shape;204;p4"/>
            <p:cNvPicPr preferRelativeResize="0"/>
            <p:nvPr/>
          </p:nvPicPr>
          <p:blipFill rotWithShape="1">
            <a:blip r:embed="rId5">
              <a:alphaModFix/>
            </a:blip>
            <a:srcRect b="0" l="0" r="0" t="0"/>
            <a:stretch/>
          </p:blipFill>
          <p:spPr>
            <a:xfrm>
              <a:off x="13011579" y="7394383"/>
              <a:ext cx="614794" cy="614799"/>
            </a:xfrm>
            <a:prstGeom prst="rect">
              <a:avLst/>
            </a:prstGeom>
            <a:noFill/>
            <a:ln>
              <a:noFill/>
            </a:ln>
          </p:spPr>
        </p:pic>
      </p:grpSp>
      <p:sp>
        <p:nvSpPr>
          <p:cNvPr id="205" name="Google Shape;205;p4"/>
          <p:cNvSpPr/>
          <p:nvPr/>
        </p:nvSpPr>
        <p:spPr>
          <a:xfrm>
            <a:off x="22531322" y="11734800"/>
            <a:ext cx="1219200" cy="1219200"/>
          </a:xfrm>
          <a:prstGeom prst="frame">
            <a:avLst>
              <a:gd fmla="val 20477" name="adj1"/>
            </a:avLst>
          </a:prstGeom>
          <a:solidFill>
            <a:schemeClr val="accent2">
              <a:alpha val="862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06" name="Google Shape;206;p4"/>
          <p:cNvSpPr/>
          <p:nvPr/>
        </p:nvSpPr>
        <p:spPr>
          <a:xfrm>
            <a:off x="13411211" y="3050711"/>
            <a:ext cx="1823400" cy="1823400"/>
          </a:xfrm>
          <a:prstGeom prst="ellipse">
            <a:avLst/>
          </a:prstGeom>
          <a:gradFill>
            <a:gsLst>
              <a:gs pos="0">
                <a:srgbClr val="FF910B"/>
              </a:gs>
              <a:gs pos="44000">
                <a:srgbClr val="F0A202">
                  <a:alpha val="64705"/>
                </a:srgbClr>
              </a:gs>
              <a:gs pos="100000">
                <a:srgbClr val="FFFFFF">
                  <a:alpha val="0"/>
                </a:srgbClr>
              </a:gs>
            </a:gsLst>
            <a:lin ang="36000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207" name="Google Shape;207;p4"/>
          <p:cNvSpPr txBox="1"/>
          <p:nvPr/>
        </p:nvSpPr>
        <p:spPr>
          <a:xfrm>
            <a:off x="13868873" y="3331464"/>
            <a:ext cx="91491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800"/>
              <a:buFont typeface="Arial"/>
              <a:buNone/>
            </a:pPr>
            <a:r>
              <a:rPr b="0" i="0" lang="en-ID" sz="8800" u="none" cap="none" strike="noStrike">
                <a:solidFill>
                  <a:schemeClr val="lt1"/>
                </a:solidFill>
                <a:latin typeface="Inter SemiBold"/>
                <a:ea typeface="Inter SemiBold"/>
                <a:cs typeface="Inter SemiBold"/>
                <a:sym typeface="Inter SemiBold"/>
              </a:rPr>
              <a:t>The</a:t>
            </a:r>
            <a:r>
              <a:rPr b="0" i="0" lang="en-ID" sz="8800" u="none" cap="none" strike="noStrike">
                <a:solidFill>
                  <a:schemeClr val="accent1"/>
                </a:solidFill>
                <a:latin typeface="Inter SemiBold"/>
                <a:ea typeface="Inter SemiBold"/>
                <a:cs typeface="Inter SemiBold"/>
                <a:sym typeface="Inter SemiBold"/>
              </a:rPr>
              <a:t> </a:t>
            </a:r>
            <a:r>
              <a:rPr b="0" i="0" lang="en-ID" sz="8800" u="none" cap="none" strike="noStrike">
                <a:solidFill>
                  <a:srgbClr val="FF910B"/>
                </a:solidFill>
                <a:latin typeface="Inter SemiBold"/>
                <a:ea typeface="Inter SemiBold"/>
                <a:cs typeface="Inter SemiBold"/>
                <a:sym typeface="Inter SemiBold"/>
              </a:rPr>
              <a:t>Solution</a:t>
            </a:r>
            <a:endParaRPr b="0" i="0" sz="8800" u="none" cap="none" strike="noStrike">
              <a:solidFill>
                <a:srgbClr val="FF910B"/>
              </a:solidFill>
              <a:latin typeface="Inter SemiBold"/>
              <a:ea typeface="Inter SemiBold"/>
              <a:cs typeface="Inter SemiBold"/>
              <a:sym typeface="Inter SemiBold"/>
            </a:endParaRPr>
          </a:p>
        </p:txBody>
      </p:sp>
      <p:sp>
        <p:nvSpPr>
          <p:cNvPr id="208" name="Google Shape;208;p4"/>
          <p:cNvSpPr/>
          <p:nvPr/>
        </p:nvSpPr>
        <p:spPr>
          <a:xfrm>
            <a:off x="606750" y="9526200"/>
            <a:ext cx="10865400" cy="2399700"/>
          </a:xfrm>
          <a:prstGeom prst="roundRect">
            <a:avLst>
              <a:gd fmla="val 9136"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209" name="Google Shape;209;p4"/>
          <p:cNvSpPr/>
          <p:nvPr/>
        </p:nvSpPr>
        <p:spPr>
          <a:xfrm>
            <a:off x="606425" y="7303350"/>
            <a:ext cx="10865400" cy="1823400"/>
          </a:xfrm>
          <a:prstGeom prst="roundRect">
            <a:avLst>
              <a:gd fmla="val 5999" name="adj"/>
            </a:avLst>
          </a:prstGeom>
          <a:solidFill>
            <a:srgbClr val="FF9900"/>
          </a:solidFill>
          <a:ln>
            <a:noFill/>
          </a:ln>
          <a:effectLst>
            <a:outerShdw blurRad="266700" rotWithShape="0" algn="ctr" dir="5400000" dist="50800">
              <a:schemeClr val="accent1">
                <a:alpha val="31764"/>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grpSp>
        <p:nvGrpSpPr>
          <p:cNvPr id="210" name="Google Shape;210;p4"/>
          <p:cNvGrpSpPr/>
          <p:nvPr/>
        </p:nvGrpSpPr>
        <p:grpSpPr>
          <a:xfrm>
            <a:off x="1969026" y="7463263"/>
            <a:ext cx="9469994" cy="1529575"/>
            <a:chOff x="9710598" y="7813666"/>
            <a:chExt cx="7953300" cy="1529575"/>
          </a:xfrm>
        </p:grpSpPr>
        <p:sp>
          <p:nvSpPr>
            <p:cNvPr id="211" name="Google Shape;211;p4"/>
            <p:cNvSpPr txBox="1"/>
            <p:nvPr/>
          </p:nvSpPr>
          <p:spPr>
            <a:xfrm>
              <a:off x="9710598" y="8370341"/>
              <a:ext cx="7953300" cy="9729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1100"/>
                <a:buFont typeface="Arial"/>
                <a:buNone/>
              </a:pPr>
              <a:r>
                <a:rPr lang="en-ID" sz="2600">
                  <a:solidFill>
                    <a:schemeClr val="dk1"/>
                  </a:solidFill>
                  <a:latin typeface="Heebo"/>
                  <a:ea typeface="Heebo"/>
                  <a:cs typeface="Heebo"/>
                  <a:sym typeface="Heebo"/>
                </a:rPr>
                <a:t>Implementing new flows by identified high-conversion audiences and optimizing ad spend.</a:t>
              </a:r>
              <a:endParaRPr b="0" i="0" sz="2600" u="none" cap="none" strike="noStrike">
                <a:solidFill>
                  <a:schemeClr val="lt1"/>
                </a:solidFill>
                <a:latin typeface="Heebo"/>
                <a:ea typeface="Heebo"/>
                <a:cs typeface="Heebo"/>
                <a:sym typeface="Heebo"/>
              </a:endParaRPr>
            </a:p>
          </p:txBody>
        </p:sp>
        <p:sp>
          <p:nvSpPr>
            <p:cNvPr id="212" name="Google Shape;212;p4"/>
            <p:cNvSpPr txBox="1"/>
            <p:nvPr/>
          </p:nvSpPr>
          <p:spPr>
            <a:xfrm>
              <a:off x="9710602" y="7813666"/>
              <a:ext cx="77184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lang="en-ID" sz="2600">
                  <a:solidFill>
                    <a:schemeClr val="dk1"/>
                  </a:solidFill>
                  <a:latin typeface="Heebo"/>
                  <a:ea typeface="Heebo"/>
                  <a:cs typeface="Heebo"/>
                  <a:sym typeface="Heebo"/>
                </a:rPr>
                <a:t>Predictive Analytics:</a:t>
              </a:r>
              <a:endParaRPr b="1" i="0" sz="2600" u="none" cap="none" strike="noStrike">
                <a:solidFill>
                  <a:schemeClr val="dk1"/>
                </a:solidFill>
                <a:latin typeface="Heebo"/>
                <a:ea typeface="Heebo"/>
                <a:cs typeface="Heebo"/>
                <a:sym typeface="Heebo"/>
              </a:endParaRPr>
            </a:p>
          </p:txBody>
        </p:sp>
      </p:grpSp>
      <p:pic>
        <p:nvPicPr>
          <p:cNvPr id="213" name="Google Shape;213;p4"/>
          <p:cNvPicPr preferRelativeResize="0"/>
          <p:nvPr/>
        </p:nvPicPr>
        <p:blipFill rotWithShape="1">
          <a:blip r:embed="rId6">
            <a:alphaModFix/>
          </a:blip>
          <a:srcRect b="34463" l="27500" r="31828" t="0"/>
          <a:stretch/>
        </p:blipFill>
        <p:spPr>
          <a:xfrm>
            <a:off x="17687176" y="206544"/>
            <a:ext cx="796801" cy="719027"/>
          </a:xfrm>
          <a:prstGeom prst="rect">
            <a:avLst/>
          </a:prstGeom>
          <a:noFill/>
          <a:ln>
            <a:noFill/>
          </a:ln>
        </p:spPr>
      </p:pic>
      <p:sp>
        <p:nvSpPr>
          <p:cNvPr id="214" name="Google Shape;214;p4"/>
          <p:cNvSpPr txBox="1"/>
          <p:nvPr/>
        </p:nvSpPr>
        <p:spPr>
          <a:xfrm>
            <a:off x="18501925" y="350663"/>
            <a:ext cx="56745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1" i="0" lang="en-ID" sz="2200" u="none" cap="none" strike="noStrike">
                <a:solidFill>
                  <a:schemeClr val="lt1"/>
                </a:solidFill>
                <a:latin typeface="Heebo"/>
                <a:ea typeface="Heebo"/>
                <a:cs typeface="Heebo"/>
                <a:sym typeface="Heebo"/>
              </a:rPr>
              <a:t>BRANDING | MARKETING | ADVERTISING</a:t>
            </a:r>
            <a:endParaRPr b="1" i="0" sz="2200" u="none" cap="none" strike="noStrike">
              <a:solidFill>
                <a:schemeClr val="lt1"/>
              </a:solidFill>
              <a:latin typeface="Heebo"/>
              <a:ea typeface="Heebo"/>
              <a:cs typeface="Heebo"/>
              <a:sym typeface="Heebo"/>
            </a:endParaRPr>
          </a:p>
        </p:txBody>
      </p:sp>
      <p:pic>
        <p:nvPicPr>
          <p:cNvPr id="215" name="Google Shape;215;p4"/>
          <p:cNvPicPr preferRelativeResize="0"/>
          <p:nvPr/>
        </p:nvPicPr>
        <p:blipFill rotWithShape="1">
          <a:blip r:embed="rId7">
            <a:alphaModFix/>
          </a:blip>
          <a:srcRect b="0" l="0" r="0" t="0"/>
          <a:stretch/>
        </p:blipFill>
        <p:spPr>
          <a:xfrm>
            <a:off x="976085" y="7614792"/>
            <a:ext cx="614799" cy="614799"/>
          </a:xfrm>
          <a:prstGeom prst="rect">
            <a:avLst/>
          </a:prstGeom>
          <a:noFill/>
          <a:ln>
            <a:noFill/>
          </a:ln>
        </p:spPr>
      </p:pic>
      <p:sp>
        <p:nvSpPr>
          <p:cNvPr id="216" name="Google Shape;216;p4"/>
          <p:cNvSpPr txBox="1"/>
          <p:nvPr/>
        </p:nvSpPr>
        <p:spPr>
          <a:xfrm>
            <a:off x="606750" y="1161600"/>
            <a:ext cx="10865400" cy="144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Arial"/>
              <a:buNone/>
            </a:pPr>
            <a:r>
              <a:rPr b="0" i="0" lang="en-ID" sz="8800" u="none" cap="none" strike="noStrike">
                <a:solidFill>
                  <a:schemeClr val="dk1"/>
                </a:solidFill>
                <a:latin typeface="Inter SemiBold"/>
                <a:ea typeface="Inter SemiBold"/>
                <a:cs typeface="Inter SemiBold"/>
                <a:sym typeface="Inter SemiBold"/>
              </a:rPr>
              <a:t>Client</a:t>
            </a:r>
            <a:r>
              <a:rPr b="0" i="0" lang="en-ID" sz="8800" u="none" cap="none" strike="noStrike">
                <a:solidFill>
                  <a:srgbClr val="FF910B"/>
                </a:solidFill>
                <a:latin typeface="Inter SemiBold"/>
                <a:ea typeface="Inter SemiBold"/>
                <a:cs typeface="Inter SemiBold"/>
                <a:sym typeface="Inter SemiBold"/>
              </a:rPr>
              <a:t> Success</a:t>
            </a:r>
            <a:endParaRPr b="0" i="0" sz="8800" u="none" cap="none" strike="noStrike">
              <a:solidFill>
                <a:srgbClr val="FF910B"/>
              </a:solidFill>
              <a:latin typeface="Inter SemiBold"/>
              <a:ea typeface="Inter SemiBold"/>
              <a:cs typeface="Inter SemiBold"/>
              <a:sym typeface="Inter SemiBold"/>
            </a:endParaRPr>
          </a:p>
        </p:txBody>
      </p:sp>
      <p:grpSp>
        <p:nvGrpSpPr>
          <p:cNvPr id="217" name="Google Shape;217;p4"/>
          <p:cNvGrpSpPr/>
          <p:nvPr/>
        </p:nvGrpSpPr>
        <p:grpSpPr>
          <a:xfrm>
            <a:off x="835258" y="9654800"/>
            <a:ext cx="10237340" cy="1943191"/>
            <a:chOff x="1406940" y="5449796"/>
            <a:chExt cx="7882760" cy="1943191"/>
          </a:xfrm>
        </p:grpSpPr>
        <p:grpSp>
          <p:nvGrpSpPr>
            <p:cNvPr id="218" name="Google Shape;218;p4"/>
            <p:cNvGrpSpPr/>
            <p:nvPr/>
          </p:nvGrpSpPr>
          <p:grpSpPr>
            <a:xfrm>
              <a:off x="2228300" y="5449796"/>
              <a:ext cx="7061400" cy="1943191"/>
              <a:chOff x="10760973" y="7338306"/>
              <a:chExt cx="7061400" cy="1943191"/>
            </a:xfrm>
          </p:grpSpPr>
          <p:sp>
            <p:nvSpPr>
              <p:cNvPr id="219" name="Google Shape;219;p4"/>
              <p:cNvSpPr txBox="1"/>
              <p:nvPr/>
            </p:nvSpPr>
            <p:spPr>
              <a:xfrm>
                <a:off x="10760973" y="7828597"/>
                <a:ext cx="7061400" cy="14529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1100"/>
                  <a:buFont typeface="Arial"/>
                  <a:buNone/>
                </a:pPr>
                <a:r>
                  <a:rPr lang="en-ID" sz="2600">
                    <a:solidFill>
                      <a:schemeClr val="dk1"/>
                    </a:solidFill>
                    <a:latin typeface="Heebo"/>
                    <a:ea typeface="Heebo"/>
                    <a:cs typeface="Heebo"/>
                    <a:sym typeface="Heebo"/>
                  </a:rPr>
                  <a:t>Use automated sequences to nurture leads, providing value through educational content like success stories, FAQs, and expert tips to get a better appointment rate.</a:t>
                </a:r>
                <a:endParaRPr b="0" i="0" sz="2600" u="none" cap="none" strike="noStrike">
                  <a:solidFill>
                    <a:schemeClr val="dk1"/>
                  </a:solidFill>
                  <a:latin typeface="Heebo"/>
                  <a:ea typeface="Heebo"/>
                  <a:cs typeface="Heebo"/>
                  <a:sym typeface="Heebo"/>
                </a:endParaRPr>
              </a:p>
            </p:txBody>
          </p:sp>
          <p:sp>
            <p:nvSpPr>
              <p:cNvPr id="220" name="Google Shape;220;p4"/>
              <p:cNvSpPr txBox="1"/>
              <p:nvPr/>
            </p:nvSpPr>
            <p:spPr>
              <a:xfrm>
                <a:off x="10791584" y="7338306"/>
                <a:ext cx="6824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lang="en-ID" sz="2600">
                    <a:solidFill>
                      <a:schemeClr val="dk1"/>
                    </a:solidFill>
                    <a:latin typeface="Heebo"/>
                    <a:ea typeface="Heebo"/>
                    <a:cs typeface="Heebo"/>
                    <a:sym typeface="Heebo"/>
                  </a:rPr>
                  <a:t>Automated Multi-Channel Follow-Up:</a:t>
                </a:r>
                <a:endParaRPr b="1" i="0" sz="2600" u="none" cap="none" strike="noStrike">
                  <a:solidFill>
                    <a:schemeClr val="dk1"/>
                  </a:solidFill>
                  <a:latin typeface="Heebo"/>
                  <a:ea typeface="Heebo"/>
                  <a:cs typeface="Heebo"/>
                  <a:sym typeface="Heebo"/>
                </a:endParaRPr>
              </a:p>
            </p:txBody>
          </p:sp>
        </p:grpSp>
        <p:pic>
          <p:nvPicPr>
            <p:cNvPr id="221" name="Google Shape;221;p4"/>
            <p:cNvPicPr preferRelativeResize="0"/>
            <p:nvPr/>
          </p:nvPicPr>
          <p:blipFill rotWithShape="1">
            <a:blip r:embed="rId4">
              <a:alphaModFix/>
            </a:blip>
            <a:srcRect b="0" l="0" r="0" t="0"/>
            <a:stretch/>
          </p:blipFill>
          <p:spPr>
            <a:xfrm>
              <a:off x="1406940" y="5729641"/>
              <a:ext cx="614794" cy="614799"/>
            </a:xfrm>
            <a:prstGeom prst="rect">
              <a:avLst/>
            </a:prstGeom>
            <a:noFill/>
            <a:ln>
              <a:noFill/>
            </a:ln>
          </p:spPr>
        </p:pic>
      </p:grpSp>
      <p:sp>
        <p:nvSpPr>
          <p:cNvPr id="222" name="Google Shape;222;p4"/>
          <p:cNvSpPr txBox="1"/>
          <p:nvPr/>
        </p:nvSpPr>
        <p:spPr>
          <a:xfrm>
            <a:off x="13043300" y="11734800"/>
            <a:ext cx="64059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1" i="0" lang="en-ID" sz="2200" u="none" cap="none" strike="noStrike">
                <a:solidFill>
                  <a:schemeClr val="accent1"/>
                </a:solidFill>
                <a:latin typeface="Heebo"/>
                <a:ea typeface="Heebo"/>
                <a:cs typeface="Heebo"/>
                <a:sym typeface="Heebo"/>
              </a:rPr>
              <a:t>AIC = Appointments In Clinic</a:t>
            </a:r>
            <a:endParaRPr b="1" i="0" sz="2200" u="none" cap="none" strike="noStrike">
              <a:solidFill>
                <a:schemeClr val="accent1"/>
              </a:solidFill>
              <a:latin typeface="Heebo"/>
              <a:ea typeface="Heebo"/>
              <a:cs typeface="Heebo"/>
              <a:sym typeface="Heeb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8"/>
          <p:cNvSpPr/>
          <p:nvPr/>
        </p:nvSpPr>
        <p:spPr>
          <a:xfrm>
            <a:off x="10972800" y="5638800"/>
            <a:ext cx="13411200" cy="8077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228" name="Google Shape;228;p8"/>
          <p:cNvSpPr/>
          <p:nvPr/>
        </p:nvSpPr>
        <p:spPr>
          <a:xfrm>
            <a:off x="-22224" y="6248400"/>
            <a:ext cx="5507037" cy="7467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229" name="Google Shape;229;p8"/>
          <p:cNvSpPr/>
          <p:nvPr/>
        </p:nvSpPr>
        <p:spPr>
          <a:xfrm>
            <a:off x="5484812" y="0"/>
            <a:ext cx="5507037" cy="1371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grpSp>
        <p:nvGrpSpPr>
          <p:cNvPr id="230" name="Google Shape;230;p8"/>
          <p:cNvGrpSpPr/>
          <p:nvPr/>
        </p:nvGrpSpPr>
        <p:grpSpPr>
          <a:xfrm>
            <a:off x="12665150" y="6324598"/>
            <a:ext cx="10873477" cy="4344603"/>
            <a:chOff x="14532555" y="6324600"/>
            <a:chExt cx="8365500" cy="4344603"/>
          </a:xfrm>
        </p:grpSpPr>
        <p:grpSp>
          <p:nvGrpSpPr>
            <p:cNvPr id="231" name="Google Shape;231;p8"/>
            <p:cNvGrpSpPr/>
            <p:nvPr/>
          </p:nvGrpSpPr>
          <p:grpSpPr>
            <a:xfrm>
              <a:off x="14532555" y="7200025"/>
              <a:ext cx="8365500" cy="3469178"/>
              <a:chOff x="11464988" y="5756273"/>
              <a:chExt cx="8365500" cy="3469178"/>
            </a:xfrm>
          </p:grpSpPr>
          <p:sp>
            <p:nvSpPr>
              <p:cNvPr id="232" name="Google Shape;232;p8"/>
              <p:cNvSpPr txBox="1"/>
              <p:nvPr/>
            </p:nvSpPr>
            <p:spPr>
              <a:xfrm>
                <a:off x="11464988" y="6633451"/>
                <a:ext cx="8365500" cy="2592000"/>
              </a:xfrm>
              <a:prstGeom prst="rect">
                <a:avLst/>
              </a:prstGeom>
              <a:noFill/>
              <a:ln>
                <a:noFill/>
              </a:ln>
            </p:spPr>
            <p:txBody>
              <a:bodyPr anchorCtr="0" anchor="t" bIns="45700" lIns="91425" spcFirstLastPara="1" rIns="91425" wrap="square" tIns="45700">
                <a:spAutoFit/>
              </a:bodyPr>
              <a:lstStyle/>
              <a:p>
                <a:pPr indent="-406400" lvl="0" marL="457200" marR="0" rtl="0" algn="l">
                  <a:lnSpc>
                    <a:spcPct val="120000"/>
                  </a:lnSpc>
                  <a:spcBef>
                    <a:spcPts val="0"/>
                  </a:spcBef>
                  <a:spcAft>
                    <a:spcPts val="0"/>
                  </a:spcAft>
                  <a:buClr>
                    <a:schemeClr val="lt1"/>
                  </a:buClr>
                  <a:buSzPts val="2800"/>
                  <a:buFont typeface="Heebo"/>
                  <a:buChar char="●"/>
                </a:pPr>
                <a:r>
                  <a:rPr b="0" i="0" lang="en-ID" sz="2800" u="none" cap="none" strike="noStrike">
                    <a:solidFill>
                      <a:schemeClr val="lt1"/>
                    </a:solidFill>
                    <a:latin typeface="Heebo"/>
                    <a:ea typeface="Heebo"/>
                    <a:cs typeface="Heebo"/>
                    <a:sym typeface="Heebo"/>
                  </a:rPr>
                  <a:t>A significant </a:t>
                </a:r>
                <a:r>
                  <a:rPr lang="en-ID" sz="2800">
                    <a:solidFill>
                      <a:schemeClr val="lt1"/>
                    </a:solidFill>
                    <a:latin typeface="Heebo"/>
                    <a:ea typeface="Heebo"/>
                    <a:cs typeface="Heebo"/>
                    <a:sym typeface="Heebo"/>
                  </a:rPr>
                  <a:t>38.5</a:t>
                </a:r>
                <a:r>
                  <a:rPr b="0" i="0" lang="en-ID" sz="2800" u="none" cap="none" strike="noStrike">
                    <a:solidFill>
                      <a:schemeClr val="lt1"/>
                    </a:solidFill>
                    <a:latin typeface="Heebo"/>
                    <a:ea typeface="Heebo"/>
                    <a:cs typeface="Heebo"/>
                    <a:sym typeface="Heebo"/>
                  </a:rPr>
                  <a:t>% increase in booked appointments per month.</a:t>
                </a:r>
                <a:endParaRPr b="0" i="0" sz="2800" u="none" cap="none" strike="noStrike">
                  <a:solidFill>
                    <a:schemeClr val="lt1"/>
                  </a:solidFill>
                  <a:latin typeface="Heebo"/>
                  <a:ea typeface="Heebo"/>
                  <a:cs typeface="Heebo"/>
                  <a:sym typeface="Heebo"/>
                </a:endParaRPr>
              </a:p>
              <a:p>
                <a:pPr indent="-406400" lvl="0" marL="457200" marR="0" rtl="0" algn="l">
                  <a:lnSpc>
                    <a:spcPct val="120000"/>
                  </a:lnSpc>
                  <a:spcBef>
                    <a:spcPts val="0"/>
                  </a:spcBef>
                  <a:spcAft>
                    <a:spcPts val="0"/>
                  </a:spcAft>
                  <a:buClr>
                    <a:schemeClr val="lt1"/>
                  </a:buClr>
                  <a:buSzPts val="2800"/>
                  <a:buFont typeface="Heebo"/>
                  <a:buChar char="●"/>
                </a:pPr>
                <a:r>
                  <a:rPr b="0" i="0" lang="en-ID" sz="2800" u="none" cap="none" strike="noStrike">
                    <a:solidFill>
                      <a:schemeClr val="lt1"/>
                    </a:solidFill>
                    <a:latin typeface="Heebo"/>
                    <a:ea typeface="Heebo"/>
                    <a:cs typeface="Heebo"/>
                    <a:sym typeface="Heebo"/>
                  </a:rPr>
                  <a:t>A drastic reduction in no-show rates to below 35%.</a:t>
                </a:r>
                <a:endParaRPr b="0" i="0" sz="2800" u="none" cap="none" strike="noStrike">
                  <a:solidFill>
                    <a:schemeClr val="lt1"/>
                  </a:solidFill>
                  <a:latin typeface="Heebo"/>
                  <a:ea typeface="Heebo"/>
                  <a:cs typeface="Heebo"/>
                  <a:sym typeface="Heebo"/>
                </a:endParaRPr>
              </a:p>
              <a:p>
                <a:pPr indent="-406400" lvl="0" marL="457200" marR="0" rtl="0" algn="l">
                  <a:lnSpc>
                    <a:spcPct val="120000"/>
                  </a:lnSpc>
                  <a:spcBef>
                    <a:spcPts val="0"/>
                  </a:spcBef>
                  <a:spcAft>
                    <a:spcPts val="0"/>
                  </a:spcAft>
                  <a:buClr>
                    <a:schemeClr val="lt1"/>
                  </a:buClr>
                  <a:buSzPts val="2800"/>
                  <a:buFont typeface="Heebo"/>
                  <a:buChar char="●"/>
                </a:pPr>
                <a:r>
                  <a:rPr lang="en-ID" sz="2800">
                    <a:solidFill>
                      <a:schemeClr val="lt1"/>
                    </a:solidFill>
                    <a:latin typeface="Heebo"/>
                    <a:ea typeface="Heebo"/>
                    <a:cs typeface="Heebo"/>
                    <a:sym typeface="Heebo"/>
                  </a:rPr>
                  <a:t>Lowered Cost Per Acquisition: 37% reduction in CPA.</a:t>
                </a:r>
                <a:endParaRPr sz="2800">
                  <a:solidFill>
                    <a:schemeClr val="lt1"/>
                  </a:solidFill>
                  <a:latin typeface="Heebo"/>
                  <a:ea typeface="Heebo"/>
                  <a:cs typeface="Heebo"/>
                  <a:sym typeface="Heebo"/>
                </a:endParaRPr>
              </a:p>
              <a:p>
                <a:pPr indent="-406400" lvl="0" marL="457200" marR="0" rtl="0" algn="l">
                  <a:lnSpc>
                    <a:spcPct val="120000"/>
                  </a:lnSpc>
                  <a:spcBef>
                    <a:spcPts val="0"/>
                  </a:spcBef>
                  <a:spcAft>
                    <a:spcPts val="0"/>
                  </a:spcAft>
                  <a:buClr>
                    <a:schemeClr val="lt1"/>
                  </a:buClr>
                  <a:buSzPts val="2800"/>
                  <a:buFont typeface="Heebo"/>
                  <a:buChar char="●"/>
                </a:pPr>
                <a:r>
                  <a:rPr lang="en-ID" sz="2800">
                    <a:solidFill>
                      <a:schemeClr val="lt1"/>
                    </a:solidFill>
                    <a:latin typeface="Heebo"/>
                    <a:ea typeface="Heebo"/>
                    <a:cs typeface="Heebo"/>
                    <a:sym typeface="Heebo"/>
                  </a:rPr>
                  <a:t>21.6% increase in new clients.</a:t>
                </a:r>
                <a:endParaRPr sz="2800">
                  <a:solidFill>
                    <a:schemeClr val="lt1"/>
                  </a:solidFill>
                  <a:latin typeface="Heebo"/>
                  <a:ea typeface="Heebo"/>
                  <a:cs typeface="Heebo"/>
                  <a:sym typeface="Heebo"/>
                </a:endParaRPr>
              </a:p>
              <a:p>
                <a:pPr indent="-406400" lvl="0" marL="457200" marR="0" rtl="0" algn="l">
                  <a:lnSpc>
                    <a:spcPct val="120000"/>
                  </a:lnSpc>
                  <a:spcBef>
                    <a:spcPts val="0"/>
                  </a:spcBef>
                  <a:spcAft>
                    <a:spcPts val="0"/>
                  </a:spcAft>
                  <a:buClr>
                    <a:schemeClr val="lt1"/>
                  </a:buClr>
                  <a:buSzPts val="2800"/>
                  <a:buFont typeface="Heebo"/>
                  <a:buChar char="●"/>
                </a:pPr>
                <a:r>
                  <a:rPr b="0" i="0" lang="en-ID" sz="2800" u="none" cap="none" strike="noStrike">
                    <a:solidFill>
                      <a:schemeClr val="lt1"/>
                    </a:solidFill>
                    <a:latin typeface="Heebo"/>
                    <a:ea typeface="Heebo"/>
                    <a:cs typeface="Heebo"/>
                    <a:sym typeface="Heebo"/>
                  </a:rPr>
                  <a:t>A notable financial gain, with $</a:t>
                </a:r>
                <a:r>
                  <a:rPr lang="en-ID" sz="2800">
                    <a:solidFill>
                      <a:schemeClr val="lt1"/>
                    </a:solidFill>
                    <a:latin typeface="Heebo"/>
                    <a:ea typeface="Heebo"/>
                    <a:cs typeface="Heebo"/>
                    <a:sym typeface="Heebo"/>
                  </a:rPr>
                  <a:t>80</a:t>
                </a:r>
                <a:r>
                  <a:rPr b="0" i="0" lang="en-ID" sz="2800" u="none" cap="none" strike="noStrike">
                    <a:solidFill>
                      <a:schemeClr val="lt1"/>
                    </a:solidFill>
                    <a:latin typeface="Heebo"/>
                    <a:ea typeface="Heebo"/>
                    <a:cs typeface="Heebo"/>
                    <a:sym typeface="Heebo"/>
                  </a:rPr>
                  <a:t>,000 </a:t>
                </a:r>
                <a:r>
                  <a:rPr lang="en-ID" sz="2800">
                    <a:solidFill>
                      <a:schemeClr val="lt1"/>
                    </a:solidFill>
                    <a:latin typeface="Heebo"/>
                    <a:ea typeface="Heebo"/>
                    <a:cs typeface="Heebo"/>
                    <a:sym typeface="Heebo"/>
                  </a:rPr>
                  <a:t>new</a:t>
                </a:r>
                <a:r>
                  <a:rPr b="0" i="0" lang="en-ID" sz="2800" u="none" cap="none" strike="noStrike">
                    <a:solidFill>
                      <a:schemeClr val="lt1"/>
                    </a:solidFill>
                    <a:latin typeface="Heebo"/>
                    <a:ea typeface="Heebo"/>
                    <a:cs typeface="Heebo"/>
                    <a:sym typeface="Heebo"/>
                  </a:rPr>
                  <a:t> revenue </a:t>
                </a:r>
                <a:r>
                  <a:rPr lang="en-ID" sz="2800">
                    <a:solidFill>
                      <a:schemeClr val="lt1"/>
                    </a:solidFill>
                    <a:latin typeface="Heebo"/>
                    <a:ea typeface="Heebo"/>
                    <a:cs typeface="Heebo"/>
                    <a:sym typeface="Heebo"/>
                  </a:rPr>
                  <a:t>in 90 days.</a:t>
                </a:r>
                <a:endParaRPr b="0" i="0" sz="2800" u="none" cap="none" strike="noStrike">
                  <a:solidFill>
                    <a:schemeClr val="lt1"/>
                  </a:solidFill>
                  <a:latin typeface="Heebo"/>
                  <a:ea typeface="Heebo"/>
                  <a:cs typeface="Heebo"/>
                  <a:sym typeface="Heebo"/>
                </a:endParaRPr>
              </a:p>
            </p:txBody>
          </p:sp>
          <p:sp>
            <p:nvSpPr>
              <p:cNvPr id="233" name="Google Shape;233;p8"/>
              <p:cNvSpPr txBox="1"/>
              <p:nvPr/>
            </p:nvSpPr>
            <p:spPr>
              <a:xfrm>
                <a:off x="11489508" y="5756273"/>
                <a:ext cx="40518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lt1"/>
                    </a:solidFill>
                    <a:latin typeface="Heebo"/>
                    <a:ea typeface="Heebo"/>
                    <a:cs typeface="Heebo"/>
                    <a:sym typeface="Heebo"/>
                  </a:rPr>
                  <a:t>By The Numbers</a:t>
                </a:r>
                <a:endParaRPr b="1" i="0" sz="2600" u="none" cap="none" strike="noStrike">
                  <a:solidFill>
                    <a:schemeClr val="lt1"/>
                  </a:solidFill>
                  <a:latin typeface="Heebo"/>
                  <a:ea typeface="Heebo"/>
                  <a:cs typeface="Heebo"/>
                  <a:sym typeface="Heebo"/>
                </a:endParaRPr>
              </a:p>
            </p:txBody>
          </p:sp>
        </p:grpSp>
        <p:pic>
          <p:nvPicPr>
            <p:cNvPr id="234" name="Google Shape;234;p8"/>
            <p:cNvPicPr preferRelativeResize="0"/>
            <p:nvPr/>
          </p:nvPicPr>
          <p:blipFill rotWithShape="1">
            <a:blip r:embed="rId3">
              <a:alphaModFix/>
            </a:blip>
            <a:srcRect b="0" l="0" r="0" t="0"/>
            <a:stretch/>
          </p:blipFill>
          <p:spPr>
            <a:xfrm>
              <a:off x="14665913" y="6324600"/>
              <a:ext cx="630236" cy="630236"/>
            </a:xfrm>
            <a:prstGeom prst="rect">
              <a:avLst/>
            </a:prstGeom>
            <a:noFill/>
            <a:ln>
              <a:noFill/>
            </a:ln>
          </p:spPr>
        </p:pic>
      </p:grpSp>
      <p:sp>
        <p:nvSpPr>
          <p:cNvPr id="235" name="Google Shape;235;p8"/>
          <p:cNvSpPr txBox="1"/>
          <p:nvPr/>
        </p:nvSpPr>
        <p:spPr>
          <a:xfrm>
            <a:off x="12701351" y="1434569"/>
            <a:ext cx="74361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1" lang="en-ID" sz="2600" u="none" cap="none" strike="noStrike">
                <a:solidFill>
                  <a:schemeClr val="accent1"/>
                </a:solidFill>
                <a:latin typeface="Heebo"/>
                <a:ea typeface="Heebo"/>
                <a:cs typeface="Heebo"/>
                <a:sym typeface="Heebo"/>
              </a:rPr>
              <a:t>“Get Found • Get Trusted • Get Customers”</a:t>
            </a:r>
            <a:endParaRPr b="0" i="0" sz="2600" u="none" cap="none" strike="noStrike">
              <a:solidFill>
                <a:schemeClr val="dk1"/>
              </a:solidFill>
              <a:latin typeface="Heebo"/>
              <a:ea typeface="Heebo"/>
              <a:cs typeface="Heebo"/>
              <a:sym typeface="Heebo"/>
            </a:endParaRPr>
          </a:p>
        </p:txBody>
      </p:sp>
      <p:sp>
        <p:nvSpPr>
          <p:cNvPr id="236" name="Google Shape;236;p8"/>
          <p:cNvSpPr/>
          <p:nvPr/>
        </p:nvSpPr>
        <p:spPr>
          <a:xfrm>
            <a:off x="21950363" y="4267200"/>
            <a:ext cx="1219200" cy="1219200"/>
          </a:xfrm>
          <a:prstGeom prst="frame">
            <a:avLst>
              <a:gd fmla="val 20477" name="adj1"/>
            </a:avLst>
          </a:prstGeom>
          <a:solidFill>
            <a:schemeClr val="accent2">
              <a:alpha val="862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pic>
        <p:nvPicPr>
          <p:cNvPr id="237" name="Google Shape;237;p8"/>
          <p:cNvPicPr preferRelativeResize="0"/>
          <p:nvPr>
            <p:ph idx="2" type="pic"/>
          </p:nvPr>
        </p:nvPicPr>
        <p:blipFill rotWithShape="1">
          <a:blip r:embed="rId4">
            <a:alphaModFix/>
          </a:blip>
          <a:srcRect b="7111" l="0" r="0" t="7103"/>
          <a:stretch/>
        </p:blipFill>
        <p:spPr>
          <a:xfrm>
            <a:off x="1216026" y="1390358"/>
            <a:ext cx="8537700" cy="10972800"/>
          </a:xfrm>
          <a:prstGeom prst="roundRect">
            <a:avLst>
              <a:gd fmla="val 2750" name="adj"/>
            </a:avLst>
          </a:prstGeom>
          <a:solidFill>
            <a:schemeClr val="lt2"/>
          </a:solidFill>
          <a:ln>
            <a:noFill/>
          </a:ln>
        </p:spPr>
      </p:pic>
      <p:sp>
        <p:nvSpPr>
          <p:cNvPr id="238" name="Google Shape;238;p8"/>
          <p:cNvSpPr txBox="1"/>
          <p:nvPr/>
        </p:nvSpPr>
        <p:spPr>
          <a:xfrm>
            <a:off x="12115085" y="2671539"/>
            <a:ext cx="91491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800"/>
              <a:buFont typeface="Arial"/>
              <a:buNone/>
            </a:pPr>
            <a:r>
              <a:rPr b="0" i="0" lang="en-ID" sz="8800" u="none" cap="none" strike="noStrike">
                <a:solidFill>
                  <a:schemeClr val="accent1"/>
                </a:solidFill>
                <a:latin typeface="Inter SemiBold"/>
                <a:ea typeface="Inter SemiBold"/>
                <a:cs typeface="Inter SemiBold"/>
                <a:sym typeface="Inter SemiBold"/>
              </a:rPr>
              <a:t>The </a:t>
            </a:r>
            <a:r>
              <a:rPr b="0" i="0" lang="en-ID" sz="8800" u="none" cap="none" strike="noStrike">
                <a:solidFill>
                  <a:srgbClr val="FF910B"/>
                </a:solidFill>
                <a:latin typeface="Inter SemiBold"/>
                <a:ea typeface="Inter SemiBold"/>
                <a:cs typeface="Inter SemiBold"/>
                <a:sym typeface="Inter SemiBold"/>
              </a:rPr>
              <a:t>Results</a:t>
            </a:r>
            <a:endParaRPr b="0" i="0" sz="8800" u="none" cap="none" strike="noStrike">
              <a:solidFill>
                <a:srgbClr val="FF910B"/>
              </a:solidFill>
              <a:latin typeface="Inter SemiBold"/>
              <a:ea typeface="Inter SemiBold"/>
              <a:cs typeface="Inter SemiBold"/>
              <a:sym typeface="Inter SemiBold"/>
            </a:endParaRPr>
          </a:p>
        </p:txBody>
      </p:sp>
      <p:sp>
        <p:nvSpPr>
          <p:cNvPr id="239" name="Google Shape;239;p8"/>
          <p:cNvSpPr/>
          <p:nvPr/>
        </p:nvSpPr>
        <p:spPr>
          <a:xfrm>
            <a:off x="11657424" y="2390786"/>
            <a:ext cx="1823400" cy="1823400"/>
          </a:xfrm>
          <a:prstGeom prst="ellipse">
            <a:avLst/>
          </a:prstGeom>
          <a:gradFill>
            <a:gsLst>
              <a:gs pos="0">
                <a:srgbClr val="FF910B"/>
              </a:gs>
              <a:gs pos="44000">
                <a:srgbClr val="F0A202">
                  <a:alpha val="64705"/>
                </a:srgbClr>
              </a:gs>
              <a:gs pos="100000">
                <a:srgbClr val="FFFFFF">
                  <a:alpha val="0"/>
                </a:srgbClr>
              </a:gs>
            </a:gsLst>
            <a:lin ang="36000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pic>
        <p:nvPicPr>
          <p:cNvPr id="240" name="Google Shape;240;p8"/>
          <p:cNvPicPr preferRelativeResize="0"/>
          <p:nvPr/>
        </p:nvPicPr>
        <p:blipFill rotWithShape="1">
          <a:blip r:embed="rId5">
            <a:alphaModFix/>
          </a:blip>
          <a:srcRect b="34463" l="27500" r="31828" t="0"/>
          <a:stretch/>
        </p:blipFill>
        <p:spPr>
          <a:xfrm>
            <a:off x="17687176" y="206544"/>
            <a:ext cx="796801" cy="719027"/>
          </a:xfrm>
          <a:prstGeom prst="rect">
            <a:avLst/>
          </a:prstGeom>
          <a:noFill/>
          <a:ln>
            <a:noFill/>
          </a:ln>
        </p:spPr>
      </p:pic>
      <p:sp>
        <p:nvSpPr>
          <p:cNvPr id="241" name="Google Shape;241;p8"/>
          <p:cNvSpPr txBox="1"/>
          <p:nvPr/>
        </p:nvSpPr>
        <p:spPr>
          <a:xfrm>
            <a:off x="18501925" y="350663"/>
            <a:ext cx="56745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1" i="0" lang="en-ID" sz="2200" u="none" cap="none" strike="noStrike">
                <a:solidFill>
                  <a:schemeClr val="dk1"/>
                </a:solidFill>
                <a:latin typeface="Heebo"/>
                <a:ea typeface="Heebo"/>
                <a:cs typeface="Heebo"/>
                <a:sym typeface="Heebo"/>
              </a:rPr>
              <a:t>BRANDING | MARKETING | ADVERTISING</a:t>
            </a:r>
            <a:endParaRPr b="1" i="0" sz="2200" u="none" cap="none" strike="noStrike">
              <a:solidFill>
                <a:schemeClr val="dk1"/>
              </a:solidFill>
              <a:latin typeface="Heebo"/>
              <a:ea typeface="Heebo"/>
              <a:cs typeface="Heebo"/>
              <a:sym typeface="Heeb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0"/>
          <p:cNvSpPr/>
          <p:nvPr/>
        </p:nvSpPr>
        <p:spPr>
          <a:xfrm>
            <a:off x="0" y="0"/>
            <a:ext cx="14351100" cy="12344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247" name="Google Shape;247;p20"/>
          <p:cNvSpPr/>
          <p:nvPr/>
        </p:nvSpPr>
        <p:spPr>
          <a:xfrm flipH="1" rot="10800000">
            <a:off x="5444466" y="14872"/>
            <a:ext cx="4340530" cy="2156828"/>
          </a:xfrm>
          <a:custGeom>
            <a:rect b="b" l="l" r="r" t="t"/>
            <a:pathLst>
              <a:path extrusionOk="0" h="2480600" w="4992108">
                <a:moveTo>
                  <a:pt x="2496054" y="0"/>
                </a:moveTo>
                <a:cubicBezTo>
                  <a:pt x="3788854" y="0"/>
                  <a:pt x="4852174" y="982520"/>
                  <a:pt x="4980039" y="2241585"/>
                </a:cubicBezTo>
                <a:lnTo>
                  <a:pt x="4992108" y="2480600"/>
                </a:lnTo>
                <a:lnTo>
                  <a:pt x="4897876" y="2480600"/>
                </a:lnTo>
                <a:lnTo>
                  <a:pt x="4886293" y="2251220"/>
                </a:lnTo>
                <a:cubicBezTo>
                  <a:pt x="4763254" y="1039672"/>
                  <a:pt x="3740064" y="94232"/>
                  <a:pt x="2496054" y="94232"/>
                </a:cubicBezTo>
                <a:cubicBezTo>
                  <a:pt x="1252044" y="94232"/>
                  <a:pt x="228854" y="1039672"/>
                  <a:pt x="105815" y="2251220"/>
                </a:cubicBezTo>
                <a:lnTo>
                  <a:pt x="94232" y="2480600"/>
                </a:lnTo>
                <a:lnTo>
                  <a:pt x="0" y="2480600"/>
                </a:lnTo>
                <a:lnTo>
                  <a:pt x="12069" y="2241585"/>
                </a:lnTo>
                <a:cubicBezTo>
                  <a:pt x="139934" y="982520"/>
                  <a:pt x="1203254" y="0"/>
                  <a:pt x="2496054" y="0"/>
                </a:cubicBezTo>
                <a:close/>
              </a:path>
            </a:pathLst>
          </a:cu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nvGrpSpPr>
          <p:cNvPr id="248" name="Google Shape;248;p20"/>
          <p:cNvGrpSpPr/>
          <p:nvPr/>
        </p:nvGrpSpPr>
        <p:grpSpPr>
          <a:xfrm>
            <a:off x="12813577" y="10047317"/>
            <a:ext cx="1219200" cy="1534593"/>
            <a:chOff x="10363201" y="1990369"/>
            <a:chExt cx="1219200" cy="1534593"/>
          </a:xfrm>
        </p:grpSpPr>
        <p:grpSp>
          <p:nvGrpSpPr>
            <p:cNvPr id="249" name="Google Shape;249;p20"/>
            <p:cNvGrpSpPr/>
            <p:nvPr/>
          </p:nvGrpSpPr>
          <p:grpSpPr>
            <a:xfrm>
              <a:off x="10363201" y="1990369"/>
              <a:ext cx="1219200" cy="133350"/>
              <a:chOff x="10363201" y="1990369"/>
              <a:chExt cx="1219200" cy="133350"/>
            </a:xfrm>
          </p:grpSpPr>
          <p:sp>
            <p:nvSpPr>
              <p:cNvPr id="250" name="Google Shape;250;p20"/>
              <p:cNvSpPr/>
              <p:nvPr/>
            </p:nvSpPr>
            <p:spPr>
              <a:xfrm>
                <a:off x="10363201" y="1990369"/>
                <a:ext cx="133350" cy="133350"/>
              </a:xfrm>
              <a:prstGeom prst="ellipse">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51" name="Google Shape;251;p20"/>
              <p:cNvSpPr/>
              <p:nvPr/>
            </p:nvSpPr>
            <p:spPr>
              <a:xfrm>
                <a:off x="10906126" y="1990369"/>
                <a:ext cx="133350" cy="133350"/>
              </a:xfrm>
              <a:prstGeom prst="ellipse">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52" name="Google Shape;252;p20"/>
              <p:cNvSpPr/>
              <p:nvPr/>
            </p:nvSpPr>
            <p:spPr>
              <a:xfrm>
                <a:off x="11449051" y="1990369"/>
                <a:ext cx="133350" cy="133350"/>
              </a:xfrm>
              <a:prstGeom prst="ellipse">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grpSp>
          <p:nvGrpSpPr>
            <p:cNvPr id="253" name="Google Shape;253;p20"/>
            <p:cNvGrpSpPr/>
            <p:nvPr/>
          </p:nvGrpSpPr>
          <p:grpSpPr>
            <a:xfrm>
              <a:off x="10363201" y="2457450"/>
              <a:ext cx="1219200" cy="133350"/>
              <a:chOff x="10363201" y="1990369"/>
              <a:chExt cx="1219200" cy="133350"/>
            </a:xfrm>
          </p:grpSpPr>
          <p:sp>
            <p:nvSpPr>
              <p:cNvPr id="254" name="Google Shape;254;p20"/>
              <p:cNvSpPr/>
              <p:nvPr/>
            </p:nvSpPr>
            <p:spPr>
              <a:xfrm>
                <a:off x="10363201" y="1990369"/>
                <a:ext cx="133350" cy="133350"/>
              </a:xfrm>
              <a:prstGeom prst="ellipse">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55" name="Google Shape;255;p20"/>
              <p:cNvSpPr/>
              <p:nvPr/>
            </p:nvSpPr>
            <p:spPr>
              <a:xfrm>
                <a:off x="10906126" y="1990369"/>
                <a:ext cx="133350" cy="133350"/>
              </a:xfrm>
              <a:prstGeom prst="ellipse">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56" name="Google Shape;256;p20"/>
              <p:cNvSpPr/>
              <p:nvPr/>
            </p:nvSpPr>
            <p:spPr>
              <a:xfrm>
                <a:off x="11449051" y="1990369"/>
                <a:ext cx="133350" cy="133350"/>
              </a:xfrm>
              <a:prstGeom prst="ellipse">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grpSp>
          <p:nvGrpSpPr>
            <p:cNvPr id="257" name="Google Shape;257;p20"/>
            <p:cNvGrpSpPr/>
            <p:nvPr/>
          </p:nvGrpSpPr>
          <p:grpSpPr>
            <a:xfrm>
              <a:off x="10363201" y="2924531"/>
              <a:ext cx="1219200" cy="133350"/>
              <a:chOff x="10363201" y="1990369"/>
              <a:chExt cx="1219200" cy="133350"/>
            </a:xfrm>
          </p:grpSpPr>
          <p:sp>
            <p:nvSpPr>
              <p:cNvPr id="258" name="Google Shape;258;p20"/>
              <p:cNvSpPr/>
              <p:nvPr/>
            </p:nvSpPr>
            <p:spPr>
              <a:xfrm>
                <a:off x="10363201" y="1990369"/>
                <a:ext cx="133350" cy="133350"/>
              </a:xfrm>
              <a:prstGeom prst="ellipse">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59" name="Google Shape;259;p20"/>
              <p:cNvSpPr/>
              <p:nvPr/>
            </p:nvSpPr>
            <p:spPr>
              <a:xfrm>
                <a:off x="10906126" y="1990369"/>
                <a:ext cx="133350" cy="133350"/>
              </a:xfrm>
              <a:prstGeom prst="ellipse">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60" name="Google Shape;260;p20"/>
              <p:cNvSpPr/>
              <p:nvPr/>
            </p:nvSpPr>
            <p:spPr>
              <a:xfrm>
                <a:off x="11449051" y="1990369"/>
                <a:ext cx="133350" cy="133350"/>
              </a:xfrm>
              <a:prstGeom prst="ellipse">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grpSp>
          <p:nvGrpSpPr>
            <p:cNvPr id="261" name="Google Shape;261;p20"/>
            <p:cNvGrpSpPr/>
            <p:nvPr/>
          </p:nvGrpSpPr>
          <p:grpSpPr>
            <a:xfrm>
              <a:off x="10363201" y="3391612"/>
              <a:ext cx="1219200" cy="133350"/>
              <a:chOff x="10363201" y="1990369"/>
              <a:chExt cx="1219200" cy="133350"/>
            </a:xfrm>
          </p:grpSpPr>
          <p:sp>
            <p:nvSpPr>
              <p:cNvPr id="262" name="Google Shape;262;p20"/>
              <p:cNvSpPr/>
              <p:nvPr/>
            </p:nvSpPr>
            <p:spPr>
              <a:xfrm>
                <a:off x="10363201" y="1990369"/>
                <a:ext cx="133350" cy="133350"/>
              </a:xfrm>
              <a:prstGeom prst="ellipse">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63" name="Google Shape;263;p20"/>
              <p:cNvSpPr/>
              <p:nvPr/>
            </p:nvSpPr>
            <p:spPr>
              <a:xfrm>
                <a:off x="10906126" y="1990369"/>
                <a:ext cx="133350" cy="133350"/>
              </a:xfrm>
              <a:prstGeom prst="ellipse">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64" name="Google Shape;264;p20"/>
              <p:cNvSpPr/>
              <p:nvPr/>
            </p:nvSpPr>
            <p:spPr>
              <a:xfrm>
                <a:off x="11449051" y="1990369"/>
                <a:ext cx="133350" cy="133350"/>
              </a:xfrm>
              <a:prstGeom prst="ellipse">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grpSp>
      <p:sp>
        <p:nvSpPr>
          <p:cNvPr id="265" name="Google Shape;265;p20"/>
          <p:cNvSpPr/>
          <p:nvPr/>
        </p:nvSpPr>
        <p:spPr>
          <a:xfrm>
            <a:off x="18289" y="10179917"/>
            <a:ext cx="2171233" cy="2156828"/>
          </a:xfrm>
          <a:custGeom>
            <a:rect b="b" l="l" r="r" t="t"/>
            <a:pathLst>
              <a:path extrusionOk="0" h="2156828" w="2171233">
                <a:moveTo>
                  <a:pt x="968" y="0"/>
                </a:moveTo>
                <a:cubicBezTo>
                  <a:pt x="1125030" y="0"/>
                  <a:pt x="2049564" y="854280"/>
                  <a:pt x="2160740" y="1949010"/>
                </a:cubicBezTo>
                <a:lnTo>
                  <a:pt x="2171233" y="2156828"/>
                </a:lnTo>
                <a:lnTo>
                  <a:pt x="2089301" y="2156828"/>
                </a:lnTo>
                <a:lnTo>
                  <a:pt x="2079229" y="1957387"/>
                </a:lnTo>
                <a:cubicBezTo>
                  <a:pt x="1972250" y="903972"/>
                  <a:pt x="1082608" y="81933"/>
                  <a:pt x="968" y="81933"/>
                </a:cubicBezTo>
                <a:lnTo>
                  <a:pt x="0" y="81979"/>
                </a:lnTo>
                <a:lnTo>
                  <a:pt x="0" y="46"/>
                </a:lnTo>
                <a:close/>
              </a:path>
            </a:pathLst>
          </a:cu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66" name="Google Shape;266;p20"/>
          <p:cNvSpPr/>
          <p:nvPr/>
        </p:nvSpPr>
        <p:spPr>
          <a:xfrm>
            <a:off x="11382806" y="2391206"/>
            <a:ext cx="399188" cy="399188"/>
          </a:xfrm>
          <a:prstGeom prst="plus">
            <a:avLst>
              <a:gd fmla="val 32596" name="adj"/>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67" name="Google Shape;267;p20"/>
          <p:cNvSpPr/>
          <p:nvPr/>
        </p:nvSpPr>
        <p:spPr>
          <a:xfrm>
            <a:off x="1304290" y="7877606"/>
            <a:ext cx="399188" cy="399188"/>
          </a:xfrm>
          <a:prstGeom prst="plus">
            <a:avLst>
              <a:gd fmla="val 32596" name="adj"/>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68" name="Google Shape;268;p20"/>
          <p:cNvSpPr/>
          <p:nvPr/>
        </p:nvSpPr>
        <p:spPr>
          <a:xfrm>
            <a:off x="12006547" y="7571818"/>
            <a:ext cx="399188" cy="399188"/>
          </a:xfrm>
          <a:prstGeom prst="plus">
            <a:avLst>
              <a:gd fmla="val 32596" name="adj"/>
            </a:avLst>
          </a:prstGeom>
          <a:solidFill>
            <a:schemeClr val="accent3">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pic>
        <p:nvPicPr>
          <p:cNvPr id="269" name="Google Shape;269;p20"/>
          <p:cNvPicPr preferRelativeResize="0"/>
          <p:nvPr/>
        </p:nvPicPr>
        <p:blipFill rotWithShape="1">
          <a:blip r:embed="rId3">
            <a:alphaModFix/>
          </a:blip>
          <a:srcRect b="34463" l="27500" r="31829" t="0"/>
          <a:stretch/>
        </p:blipFill>
        <p:spPr>
          <a:xfrm>
            <a:off x="1662576" y="1136444"/>
            <a:ext cx="796801" cy="719027"/>
          </a:xfrm>
          <a:prstGeom prst="rect">
            <a:avLst/>
          </a:prstGeom>
          <a:noFill/>
          <a:ln>
            <a:noFill/>
          </a:ln>
        </p:spPr>
      </p:pic>
      <p:sp>
        <p:nvSpPr>
          <p:cNvPr id="270" name="Google Shape;270;p20"/>
          <p:cNvSpPr txBox="1"/>
          <p:nvPr/>
        </p:nvSpPr>
        <p:spPr>
          <a:xfrm>
            <a:off x="2477325" y="1280563"/>
            <a:ext cx="56745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1" i="0" lang="en-ID" sz="2200" u="none" cap="none" strike="noStrike">
                <a:solidFill>
                  <a:schemeClr val="lt1"/>
                </a:solidFill>
                <a:latin typeface="Heebo"/>
                <a:ea typeface="Heebo"/>
                <a:cs typeface="Heebo"/>
                <a:sym typeface="Heebo"/>
              </a:rPr>
              <a:t>BRANDING | MARKETING | ADVERTISING</a:t>
            </a:r>
            <a:endParaRPr b="1" i="0" sz="2200" u="none" cap="none" strike="noStrike">
              <a:solidFill>
                <a:schemeClr val="lt1"/>
              </a:solidFill>
              <a:latin typeface="Heebo"/>
              <a:ea typeface="Heebo"/>
              <a:cs typeface="Heebo"/>
              <a:sym typeface="Heebo"/>
            </a:endParaRPr>
          </a:p>
        </p:txBody>
      </p:sp>
      <p:grpSp>
        <p:nvGrpSpPr>
          <p:cNvPr id="271" name="Google Shape;271;p20"/>
          <p:cNvGrpSpPr/>
          <p:nvPr/>
        </p:nvGrpSpPr>
        <p:grpSpPr>
          <a:xfrm>
            <a:off x="1241284" y="3270480"/>
            <a:ext cx="8854452" cy="7331912"/>
            <a:chOff x="1222996" y="3270480"/>
            <a:chExt cx="8854452" cy="7331912"/>
          </a:xfrm>
        </p:grpSpPr>
        <p:sp>
          <p:nvSpPr>
            <p:cNvPr id="272" name="Google Shape;272;p20"/>
            <p:cNvSpPr txBox="1"/>
            <p:nvPr/>
          </p:nvSpPr>
          <p:spPr>
            <a:xfrm>
              <a:off x="1747949" y="3270480"/>
              <a:ext cx="55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ID" sz="3200" u="none" cap="none" strike="noStrike">
                  <a:solidFill>
                    <a:schemeClr val="lt1"/>
                  </a:solidFill>
                  <a:latin typeface="Heebo"/>
                  <a:ea typeface="Heebo"/>
                  <a:cs typeface="Heebo"/>
                  <a:sym typeface="Heebo"/>
                </a:rPr>
                <a:t>Thank You For </a:t>
              </a:r>
              <a:r>
                <a:rPr b="0" i="0" lang="en-ID" sz="3200" u="none" cap="none" strike="noStrike">
                  <a:solidFill>
                    <a:schemeClr val="accent2"/>
                  </a:solidFill>
                  <a:latin typeface="Heebo"/>
                  <a:ea typeface="Heebo"/>
                  <a:cs typeface="Heebo"/>
                  <a:sym typeface="Heebo"/>
                </a:rPr>
                <a:t>Joining Us</a:t>
              </a:r>
              <a:endParaRPr b="0" i="0" sz="3200" u="none" cap="none" strike="noStrike">
                <a:solidFill>
                  <a:schemeClr val="accent2"/>
                </a:solidFill>
                <a:latin typeface="Heebo"/>
                <a:ea typeface="Heebo"/>
                <a:cs typeface="Heebo"/>
                <a:sym typeface="Heebo"/>
              </a:endParaRPr>
            </a:p>
          </p:txBody>
        </p:sp>
        <p:sp>
          <p:nvSpPr>
            <p:cNvPr id="273" name="Google Shape;273;p20"/>
            <p:cNvSpPr txBox="1"/>
            <p:nvPr/>
          </p:nvSpPr>
          <p:spPr>
            <a:xfrm>
              <a:off x="1733548" y="9149492"/>
              <a:ext cx="8343900" cy="14529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lt1"/>
                  </a:solidFill>
                  <a:latin typeface="Heebo"/>
                  <a:ea typeface="Heebo"/>
                  <a:cs typeface="Heebo"/>
                  <a:sym typeface="Heebo"/>
                </a:rPr>
                <a:t>Our success is </a:t>
              </a:r>
              <a:r>
                <a:rPr b="0" i="0" lang="en-ID" sz="2600" u="none" cap="none" strike="noStrike">
                  <a:solidFill>
                    <a:srgbClr val="FF910B"/>
                  </a:solidFill>
                  <a:latin typeface="Heebo"/>
                  <a:ea typeface="Heebo"/>
                  <a:cs typeface="Heebo"/>
                  <a:sym typeface="Heebo"/>
                </a:rPr>
                <a:t>your success</a:t>
              </a:r>
              <a:r>
                <a:rPr b="0" i="0" lang="en-ID" sz="2600" u="none" cap="none" strike="noStrike">
                  <a:solidFill>
                    <a:schemeClr val="lt1"/>
                  </a:solidFill>
                  <a:latin typeface="Heebo"/>
                  <a:ea typeface="Heebo"/>
                  <a:cs typeface="Heebo"/>
                  <a:sym typeface="Heebo"/>
                </a:rPr>
                <a:t>. As we grow, you grow. Together, we're building a stronger, healthier community, one patient at a time.</a:t>
              </a:r>
              <a:endParaRPr b="0" i="0" sz="2600" u="none" cap="none" strike="noStrike">
                <a:solidFill>
                  <a:schemeClr val="lt1"/>
                </a:solidFill>
                <a:latin typeface="Heebo"/>
                <a:ea typeface="Heebo"/>
                <a:cs typeface="Heebo"/>
                <a:sym typeface="Heebo"/>
              </a:endParaRPr>
            </a:p>
          </p:txBody>
        </p:sp>
        <p:sp>
          <p:nvSpPr>
            <p:cNvPr id="274" name="Google Shape;274;p20"/>
            <p:cNvSpPr/>
            <p:nvPr/>
          </p:nvSpPr>
          <p:spPr>
            <a:xfrm>
              <a:off x="1222996" y="4424983"/>
              <a:ext cx="1823400" cy="1823400"/>
            </a:xfrm>
            <a:prstGeom prst="ellipse">
              <a:avLst/>
            </a:prstGeom>
            <a:gradFill>
              <a:gsLst>
                <a:gs pos="0">
                  <a:schemeClr val="accent2"/>
                </a:gs>
                <a:gs pos="44000">
                  <a:srgbClr val="F0A202">
                    <a:alpha val="64705"/>
                  </a:srgbClr>
                </a:gs>
                <a:gs pos="100000">
                  <a:srgbClr val="FFFFFF">
                    <a:alpha val="0"/>
                  </a:srgbClr>
                </a:gs>
              </a:gsLst>
              <a:lin ang="36000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Heebo"/>
                <a:ea typeface="Heebo"/>
                <a:cs typeface="Heebo"/>
                <a:sym typeface="Heebo"/>
              </a:endParaRPr>
            </a:p>
          </p:txBody>
        </p:sp>
      </p:grpSp>
      <p:sp>
        <p:nvSpPr>
          <p:cNvPr id="275" name="Google Shape;275;p20"/>
          <p:cNvSpPr txBox="1"/>
          <p:nvPr/>
        </p:nvSpPr>
        <p:spPr>
          <a:xfrm>
            <a:off x="1824899" y="4700375"/>
            <a:ext cx="99570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800"/>
              <a:buFont typeface="Arial"/>
              <a:buNone/>
            </a:pPr>
            <a:r>
              <a:rPr b="0" i="0" lang="en-ID" sz="8800" u="none" cap="none" strike="noStrike">
                <a:solidFill>
                  <a:schemeClr val="lt1"/>
                </a:solidFill>
                <a:latin typeface="Inter SemiBold"/>
                <a:ea typeface="Inter SemiBold"/>
                <a:cs typeface="Inter SemiBold"/>
                <a:sym typeface="Inter SemiBold"/>
              </a:rPr>
              <a:t>Our </a:t>
            </a:r>
            <a:r>
              <a:rPr b="0" i="0" lang="en-ID" sz="8800" u="none" cap="none" strike="noStrike">
                <a:solidFill>
                  <a:srgbClr val="FF910B"/>
                </a:solidFill>
                <a:latin typeface="Inter SemiBold"/>
                <a:ea typeface="Inter SemiBold"/>
                <a:cs typeface="Inter SemiBold"/>
                <a:sym typeface="Inter SemiBold"/>
              </a:rPr>
              <a:t>Commitment</a:t>
            </a:r>
            <a:endParaRPr b="0" i="0" sz="8800" u="none" cap="none" strike="noStrike">
              <a:solidFill>
                <a:srgbClr val="FF910B"/>
              </a:solidFill>
              <a:latin typeface="Inter SemiBold"/>
              <a:ea typeface="Inter SemiBold"/>
              <a:cs typeface="Inter SemiBold"/>
              <a:sym typeface="Inter SemiBold"/>
            </a:endParaRPr>
          </a:p>
        </p:txBody>
      </p:sp>
      <p:pic>
        <p:nvPicPr>
          <p:cNvPr id="276" name="Google Shape;276;p20"/>
          <p:cNvPicPr preferRelativeResize="0"/>
          <p:nvPr/>
        </p:nvPicPr>
        <p:blipFill rotWithShape="1">
          <a:blip r:embed="rId4">
            <a:alphaModFix/>
          </a:blip>
          <a:srcRect b="0" l="50434" r="6733" t="1555"/>
          <a:stretch/>
        </p:blipFill>
        <p:spPr>
          <a:xfrm>
            <a:off x="14427375" y="97700"/>
            <a:ext cx="9957002" cy="122467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69">
      <a:dk1>
        <a:srgbClr val="000000"/>
      </a:dk1>
      <a:lt1>
        <a:srgbClr val="FFFFFF"/>
      </a:lt1>
      <a:dk2>
        <a:srgbClr val="7F7F7F"/>
      </a:dk2>
      <a:lt2>
        <a:srgbClr val="E7E6E6"/>
      </a:lt2>
      <a:accent1>
        <a:srgbClr val="15222B"/>
      </a:accent1>
      <a:accent2>
        <a:srgbClr val="F0A202"/>
      </a:accent2>
      <a:accent3>
        <a:srgbClr val="333E45"/>
      </a:accent3>
      <a:accent4>
        <a:srgbClr val="202B32"/>
      </a:accent4>
      <a:accent5>
        <a:srgbClr val="0D171E"/>
      </a:accent5>
      <a:accent6>
        <a:srgbClr val="2A363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2019-01-23T07:32:06Z</dcterms:created>
  <dc:creator>Dhika Supangestu</dc:creator>
</cp:coreProperties>
</file>