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3716000" cx="24384000"/>
  <p:notesSz cx="6858000" cy="9144000"/>
  <p:embeddedFontLst>
    <p:embeddedFont>
      <p:font typeface="Inter SemiBold"/>
      <p:regular r:id="rId13"/>
      <p:bold r:id="rId14"/>
      <p:italic r:id="rId15"/>
      <p:boldItalic r:id="rId16"/>
    </p:embeddedFont>
    <p:embeddedFont>
      <p:font typeface="Heeb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234">
          <p15:clr>
            <a:srgbClr val="A4A3A4"/>
          </p15:clr>
        </p15:guide>
        <p15:guide id="2" orient="horz" pos="3798">
          <p15:clr>
            <a:srgbClr val="A4A3A4"/>
          </p15:clr>
        </p15:guide>
      </p15:sldGuideLst>
    </p:ext>
    <p:ext uri="GoogleSlidesCustomDataVersion2">
      <go:slidesCustomData xmlns:go="http://customooxmlschemas.google.com/" r:id="rId19" roundtripDataSignature="AMtx7mimTkuvWmTfGMsAz84tQXLw+EIu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234"/>
        <p:guide pos="379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InterSemiBol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SemiBold-italic.fntdata"/><Relationship Id="rId14" Type="http://schemas.openxmlformats.org/officeDocument/2006/relationships/font" Target="fonts/InterSemiBold-bold.fntdata"/><Relationship Id="rId17" Type="http://schemas.openxmlformats.org/officeDocument/2006/relationships/font" Target="fonts/Heebo-regular.fntdata"/><Relationship Id="rId16" Type="http://schemas.openxmlformats.org/officeDocument/2006/relationships/font" Target="fonts/InterSemiBold-boldItalic.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Heeb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5" name="Shape 15"/>
        <p:cNvGrpSpPr/>
        <p:nvPr/>
      </p:nvGrpSpPr>
      <p:grpSpPr>
        <a:xfrm>
          <a:off x="0" y="0"/>
          <a:ext cx="0" cy="0"/>
          <a:chOff x="0" y="0"/>
          <a:chExt cx="0" cy="0"/>
        </a:xfrm>
      </p:grpSpPr>
      <p:sp>
        <p:nvSpPr>
          <p:cNvPr id="16" name="Google Shape;16;p22"/>
          <p:cNvSpPr/>
          <p:nvPr>
            <p:ph idx="2" type="pic"/>
          </p:nvPr>
        </p:nvSpPr>
        <p:spPr>
          <a:xfrm>
            <a:off x="12801600" y="1380304"/>
            <a:ext cx="12077700" cy="11573698"/>
          </a:xfrm>
          <a:prstGeom prst="roundRect">
            <a:avLst>
              <a:gd fmla="val 2056" name="adj"/>
            </a:avLst>
          </a:prstGeom>
          <a:solidFill>
            <a:schemeClr val="l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 name="Shape 33"/>
        <p:cNvGrpSpPr/>
        <p:nvPr/>
      </p:nvGrpSpPr>
      <p:grpSpPr>
        <a:xfrm>
          <a:off x="0" y="0"/>
          <a:ext cx="0" cy="0"/>
          <a:chOff x="0" y="0"/>
          <a:chExt cx="0" cy="0"/>
        </a:xfrm>
      </p:grpSpPr>
      <p:sp>
        <p:nvSpPr>
          <p:cNvPr id="34" name="Google Shape;34;p31"/>
          <p:cNvSpPr/>
          <p:nvPr>
            <p:ph idx="2" type="pic"/>
          </p:nvPr>
        </p:nvSpPr>
        <p:spPr>
          <a:xfrm>
            <a:off x="15220950" y="-19050"/>
            <a:ext cx="9163050" cy="13735050"/>
          </a:xfrm>
          <a:prstGeom prst="rect">
            <a:avLst/>
          </a:prstGeom>
          <a:solidFill>
            <a:schemeClr val="lt2"/>
          </a:solidFill>
          <a:ln>
            <a:noFill/>
          </a:ln>
        </p:spPr>
      </p:sp>
      <p:sp>
        <p:nvSpPr>
          <p:cNvPr id="35" name="Google Shape;35;p31"/>
          <p:cNvSpPr/>
          <p:nvPr>
            <p:ph idx="3" type="pic"/>
          </p:nvPr>
        </p:nvSpPr>
        <p:spPr>
          <a:xfrm>
            <a:off x="11582400" y="5638800"/>
            <a:ext cx="11606212" cy="6705600"/>
          </a:xfrm>
          <a:prstGeom prst="roundRect">
            <a:avLst>
              <a:gd fmla="val 3695" name="adj"/>
            </a:avLst>
          </a:prstGeom>
          <a:solidFill>
            <a:srgbClr val="D0CECE"/>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6" name="Shape 36"/>
        <p:cNvGrpSpPr/>
        <p:nvPr/>
      </p:nvGrpSpPr>
      <p:grpSpPr>
        <a:xfrm>
          <a:off x="0" y="0"/>
          <a:ext cx="0" cy="0"/>
          <a:chOff x="0" y="0"/>
          <a:chExt cx="0" cy="0"/>
        </a:xfrm>
      </p:grpSpPr>
      <p:sp>
        <p:nvSpPr>
          <p:cNvPr id="37" name="Google Shape;37;p32"/>
          <p:cNvSpPr/>
          <p:nvPr>
            <p:ph idx="2" type="pic"/>
          </p:nvPr>
        </p:nvSpPr>
        <p:spPr>
          <a:xfrm>
            <a:off x="17681572" y="-19050"/>
            <a:ext cx="6702428" cy="13735050"/>
          </a:xfrm>
          <a:prstGeom prst="rect">
            <a:avLst/>
          </a:prstGeom>
          <a:solidFill>
            <a:schemeClr val="lt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8" name="Shape 38"/>
        <p:cNvGrpSpPr/>
        <p:nvPr/>
      </p:nvGrpSpPr>
      <p:grpSpPr>
        <a:xfrm>
          <a:off x="0" y="0"/>
          <a:ext cx="0" cy="0"/>
          <a:chOff x="0" y="0"/>
          <a:chExt cx="0" cy="0"/>
        </a:xfrm>
      </p:grpSpPr>
      <p:sp>
        <p:nvSpPr>
          <p:cNvPr id="39" name="Google Shape;39;p33"/>
          <p:cNvSpPr/>
          <p:nvPr>
            <p:ph idx="2" type="pic"/>
          </p:nvPr>
        </p:nvSpPr>
        <p:spPr>
          <a:xfrm>
            <a:off x="16460788" y="-19050"/>
            <a:ext cx="7923212" cy="13735050"/>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0" name="Shape 40"/>
        <p:cNvGrpSpPr/>
        <p:nvPr/>
      </p:nvGrpSpPr>
      <p:grpSpPr>
        <a:xfrm>
          <a:off x="0" y="0"/>
          <a:ext cx="0" cy="0"/>
          <a:chOff x="0" y="0"/>
          <a:chExt cx="0" cy="0"/>
        </a:xfrm>
      </p:grpSpPr>
      <p:sp>
        <p:nvSpPr>
          <p:cNvPr id="41" name="Google Shape;41;p34"/>
          <p:cNvSpPr/>
          <p:nvPr>
            <p:ph idx="2" type="pic"/>
          </p:nvPr>
        </p:nvSpPr>
        <p:spPr>
          <a:xfrm>
            <a:off x="0" y="0"/>
            <a:ext cx="13414404" cy="6858000"/>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 name="Shape 4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43" name="Shape 43"/>
        <p:cNvGrpSpPr/>
        <p:nvPr/>
      </p:nvGrpSpPr>
      <p:grpSpPr>
        <a:xfrm>
          <a:off x="0" y="0"/>
          <a:ext cx="0" cy="0"/>
          <a:chOff x="0" y="0"/>
          <a:chExt cx="0" cy="0"/>
        </a:xfrm>
      </p:grpSpPr>
      <p:sp>
        <p:nvSpPr>
          <p:cNvPr id="44" name="Google Shape;44;p36"/>
          <p:cNvSpPr/>
          <p:nvPr>
            <p:ph idx="2" type="pic"/>
          </p:nvPr>
        </p:nvSpPr>
        <p:spPr>
          <a:xfrm>
            <a:off x="0" y="-19050"/>
            <a:ext cx="9142413" cy="13735050"/>
          </a:xfrm>
          <a:prstGeom prst="rect">
            <a:avLst/>
          </a:prstGeom>
          <a:solidFill>
            <a:schemeClr val="lt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45" name="Shape 45"/>
        <p:cNvGrpSpPr/>
        <p:nvPr/>
      </p:nvGrpSpPr>
      <p:grpSpPr>
        <a:xfrm>
          <a:off x="0" y="0"/>
          <a:ext cx="0" cy="0"/>
          <a:chOff x="0" y="0"/>
          <a:chExt cx="0" cy="0"/>
        </a:xfrm>
      </p:grpSpPr>
      <p:sp>
        <p:nvSpPr>
          <p:cNvPr id="46" name="Google Shape;46;p37"/>
          <p:cNvSpPr/>
          <p:nvPr>
            <p:ph idx="2" type="pic"/>
          </p:nvPr>
        </p:nvSpPr>
        <p:spPr>
          <a:xfrm>
            <a:off x="0" y="0"/>
            <a:ext cx="24384000" cy="2590800"/>
          </a:xfrm>
          <a:prstGeom prst="rect">
            <a:avLst/>
          </a:prstGeom>
          <a:solidFill>
            <a:schemeClr val="lt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47" name="Shape 47"/>
        <p:cNvGrpSpPr/>
        <p:nvPr/>
      </p:nvGrpSpPr>
      <p:grpSpPr>
        <a:xfrm>
          <a:off x="0" y="0"/>
          <a:ext cx="0" cy="0"/>
          <a:chOff x="0" y="0"/>
          <a:chExt cx="0" cy="0"/>
        </a:xfrm>
      </p:grpSpPr>
      <p:sp>
        <p:nvSpPr>
          <p:cNvPr id="48" name="Google Shape;48;p38"/>
          <p:cNvSpPr/>
          <p:nvPr>
            <p:ph idx="2" type="pic"/>
          </p:nvPr>
        </p:nvSpPr>
        <p:spPr>
          <a:xfrm>
            <a:off x="13411200" y="0"/>
            <a:ext cx="10972800" cy="13716000"/>
          </a:xfrm>
          <a:prstGeom prst="rect">
            <a:avLst/>
          </a:prstGeom>
          <a:solidFill>
            <a:schemeClr val="lt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9" name="Shape 49"/>
        <p:cNvGrpSpPr/>
        <p:nvPr/>
      </p:nvGrpSpPr>
      <p:grpSpPr>
        <a:xfrm>
          <a:off x="0" y="0"/>
          <a:ext cx="0" cy="0"/>
          <a:chOff x="0" y="0"/>
          <a:chExt cx="0" cy="0"/>
        </a:xfrm>
      </p:grpSpPr>
      <p:sp>
        <p:nvSpPr>
          <p:cNvPr id="50" name="Google Shape;50;p39"/>
          <p:cNvSpPr/>
          <p:nvPr>
            <p:ph idx="2" type="pic"/>
          </p:nvPr>
        </p:nvSpPr>
        <p:spPr>
          <a:xfrm>
            <a:off x="1825626" y="0"/>
            <a:ext cx="9147174" cy="12363159"/>
          </a:xfrm>
          <a:prstGeom prst="roundRect">
            <a:avLst>
              <a:gd fmla="val 2750" name="adj"/>
            </a:avLst>
          </a:prstGeom>
          <a:solidFill>
            <a:schemeClr val="lt2"/>
          </a:solidFill>
          <a:ln>
            <a:noFill/>
          </a:ln>
        </p:spPr>
      </p:sp>
      <p:sp>
        <p:nvSpPr>
          <p:cNvPr id="51" name="Google Shape;51;p39"/>
          <p:cNvSpPr/>
          <p:nvPr>
            <p:ph idx="3" type="pic"/>
          </p:nvPr>
        </p:nvSpPr>
        <p:spPr>
          <a:xfrm>
            <a:off x="4892674" y="3200400"/>
            <a:ext cx="10975975" cy="105156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2" name="Shape 52"/>
        <p:cNvGrpSpPr/>
        <p:nvPr/>
      </p:nvGrpSpPr>
      <p:grpSpPr>
        <a:xfrm>
          <a:off x="0" y="0"/>
          <a:ext cx="0" cy="0"/>
          <a:chOff x="0" y="0"/>
          <a:chExt cx="0" cy="0"/>
        </a:xfrm>
      </p:grpSpPr>
      <p:sp>
        <p:nvSpPr>
          <p:cNvPr id="53" name="Google Shape;53;p40"/>
          <p:cNvSpPr/>
          <p:nvPr>
            <p:ph idx="2" type="pic"/>
          </p:nvPr>
        </p:nvSpPr>
        <p:spPr>
          <a:xfrm>
            <a:off x="12192000" y="1981200"/>
            <a:ext cx="12192000" cy="10972801"/>
          </a:xfrm>
          <a:prstGeom prst="roundRect">
            <a:avLst>
              <a:gd fmla="val 2056" name="adj"/>
            </a:avLst>
          </a:pr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7" name="Shape 17"/>
        <p:cNvGrpSpPr/>
        <p:nvPr/>
      </p:nvGrpSpPr>
      <p:grpSpPr>
        <a:xfrm>
          <a:off x="0" y="0"/>
          <a:ext cx="0" cy="0"/>
          <a:chOff x="0" y="0"/>
          <a:chExt cx="0" cy="0"/>
        </a:xfrm>
      </p:grpSpPr>
      <p:sp>
        <p:nvSpPr>
          <p:cNvPr id="18" name="Google Shape;18;p23"/>
          <p:cNvSpPr/>
          <p:nvPr>
            <p:ph idx="2" type="pic"/>
          </p:nvPr>
        </p:nvSpPr>
        <p:spPr>
          <a:xfrm>
            <a:off x="0" y="-7416"/>
            <a:ext cx="7313613" cy="9940276"/>
          </a:xfrm>
          <a:prstGeom prst="roundRect">
            <a:avLst>
              <a:gd fmla="val 2750" name="adj"/>
            </a:avLst>
          </a:prstGeom>
          <a:solidFill>
            <a:schemeClr val="lt2"/>
          </a:solidFill>
          <a:ln>
            <a:noFill/>
          </a:ln>
        </p:spPr>
      </p:sp>
      <p:sp>
        <p:nvSpPr>
          <p:cNvPr id="19" name="Google Shape;19;p23"/>
          <p:cNvSpPr/>
          <p:nvPr>
            <p:ph idx="3" type="pic"/>
          </p:nvPr>
        </p:nvSpPr>
        <p:spPr>
          <a:xfrm>
            <a:off x="4287839" y="2590800"/>
            <a:ext cx="7313612" cy="9753600"/>
          </a:xfrm>
          <a:prstGeom prst="roundRect">
            <a:avLst>
              <a:gd fmla="val 2750" name="adj"/>
            </a:avLst>
          </a:prstGeom>
          <a:solidFill>
            <a:srgbClr val="D0CECE"/>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20" name="Shape 20"/>
        <p:cNvGrpSpPr/>
        <p:nvPr/>
      </p:nvGrpSpPr>
      <p:grpSpPr>
        <a:xfrm>
          <a:off x="0" y="0"/>
          <a:ext cx="0" cy="0"/>
          <a:chOff x="0" y="0"/>
          <a:chExt cx="0" cy="0"/>
        </a:xfrm>
      </p:grpSpPr>
      <p:sp>
        <p:nvSpPr>
          <p:cNvPr id="21" name="Google Shape;21;p24"/>
          <p:cNvSpPr/>
          <p:nvPr>
            <p:ph idx="2" type="pic"/>
          </p:nvPr>
        </p:nvSpPr>
        <p:spPr>
          <a:xfrm>
            <a:off x="10972800" y="1371600"/>
            <a:ext cx="7316788" cy="10972800"/>
          </a:xfrm>
          <a:prstGeom prst="roundRect">
            <a:avLst>
              <a:gd fmla="val 2750" name="adj"/>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2" name="Shape 22"/>
        <p:cNvGrpSpPr/>
        <p:nvPr/>
      </p:nvGrpSpPr>
      <p:grpSpPr>
        <a:xfrm>
          <a:off x="0" y="0"/>
          <a:ext cx="0" cy="0"/>
          <a:chOff x="0" y="0"/>
          <a:chExt cx="0" cy="0"/>
        </a:xfrm>
      </p:grpSpPr>
      <p:sp>
        <p:nvSpPr>
          <p:cNvPr id="23" name="Google Shape;23;p28"/>
          <p:cNvSpPr/>
          <p:nvPr>
            <p:ph idx="2" type="pic"/>
          </p:nvPr>
        </p:nvSpPr>
        <p:spPr>
          <a:xfrm>
            <a:off x="13411200" y="-19050"/>
            <a:ext cx="10972800" cy="13735050"/>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5" name="Shape 25"/>
        <p:cNvGrpSpPr/>
        <p:nvPr/>
      </p:nvGrpSpPr>
      <p:grpSpPr>
        <a:xfrm>
          <a:off x="0" y="0"/>
          <a:ext cx="0" cy="0"/>
          <a:chOff x="0" y="0"/>
          <a:chExt cx="0" cy="0"/>
        </a:xfrm>
      </p:grpSpPr>
      <p:sp>
        <p:nvSpPr>
          <p:cNvPr id="26" name="Google Shape;26;p29"/>
          <p:cNvSpPr/>
          <p:nvPr>
            <p:ph idx="2" type="pic"/>
          </p:nvPr>
        </p:nvSpPr>
        <p:spPr>
          <a:xfrm>
            <a:off x="1216026" y="1390358"/>
            <a:ext cx="8537574" cy="10972801"/>
          </a:xfrm>
          <a:prstGeom prst="roundRect">
            <a:avLst>
              <a:gd fmla="val 2750" name="adj"/>
            </a:avLst>
          </a:prstGeom>
          <a:solidFill>
            <a:schemeClr val="lt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7" name="Shape 27"/>
        <p:cNvGrpSpPr/>
        <p:nvPr/>
      </p:nvGrpSpPr>
      <p:grpSpPr>
        <a:xfrm>
          <a:off x="0" y="0"/>
          <a:ext cx="0" cy="0"/>
          <a:chOff x="0" y="0"/>
          <a:chExt cx="0" cy="0"/>
        </a:xfrm>
      </p:grpSpPr>
      <p:sp>
        <p:nvSpPr>
          <p:cNvPr id="28" name="Google Shape;28;p26"/>
          <p:cNvSpPr/>
          <p:nvPr>
            <p:ph idx="2" type="pic"/>
          </p:nvPr>
        </p:nvSpPr>
        <p:spPr>
          <a:xfrm>
            <a:off x="2441321" y="761999"/>
            <a:ext cx="8537575" cy="12192001"/>
          </a:xfrm>
          <a:prstGeom prst="roundRect">
            <a:avLst>
              <a:gd fmla="val 2750" name="adj"/>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29" name="Shape 29"/>
        <p:cNvGrpSpPr/>
        <p:nvPr/>
      </p:nvGrpSpPr>
      <p:grpSpPr>
        <a:xfrm>
          <a:off x="0" y="0"/>
          <a:ext cx="0" cy="0"/>
          <a:chOff x="0" y="0"/>
          <a:chExt cx="0" cy="0"/>
        </a:xfrm>
      </p:grpSpPr>
      <p:sp>
        <p:nvSpPr>
          <p:cNvPr id="30" name="Google Shape;30;p27"/>
          <p:cNvSpPr/>
          <p:nvPr>
            <p:ph idx="2" type="pic"/>
          </p:nvPr>
        </p:nvSpPr>
        <p:spPr>
          <a:xfrm>
            <a:off x="0" y="4419600"/>
            <a:ext cx="24384000" cy="9296400"/>
          </a:xfrm>
          <a:prstGeom prst="rect">
            <a:avLst/>
          </a:prstGeom>
          <a:solidFill>
            <a:schemeClr val="lt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sp>
        <p:nvSpPr>
          <p:cNvPr id="32" name="Google Shape;32;p30"/>
          <p:cNvSpPr/>
          <p:nvPr>
            <p:ph idx="2" type="pic"/>
          </p:nvPr>
        </p:nvSpPr>
        <p:spPr>
          <a:xfrm>
            <a:off x="11582400" y="0"/>
            <a:ext cx="12801600" cy="13716000"/>
          </a:xfrm>
          <a:prstGeom prst="parallelogram">
            <a:avLst>
              <a:gd fmla="val 33551" name="adj"/>
            </a:avLst>
          </a:prstGeom>
          <a:solidFill>
            <a:schemeClr val="l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676400" y="730251"/>
            <a:ext cx="21031200"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800"/>
              <a:buFont typeface="Inter SemiBold"/>
              <a:buNone/>
              <a:defRPr b="0" i="0" sz="8800" u="none" cap="none" strike="noStrike">
                <a:solidFill>
                  <a:schemeClr val="dk1"/>
                </a:solidFill>
                <a:latin typeface="Inter SemiBold"/>
                <a:ea typeface="Inter SemiBold"/>
                <a:cs typeface="Inter SemiBold"/>
                <a:sym typeface="Inter Semi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1676400" y="3651250"/>
            <a:ext cx="21031200" cy="8702676"/>
          </a:xfrm>
          <a:prstGeom prst="rect">
            <a:avLst/>
          </a:prstGeom>
          <a:noFill/>
          <a:ln>
            <a:noFill/>
          </a:ln>
        </p:spPr>
        <p:txBody>
          <a:bodyPr anchorCtr="0" anchor="t" bIns="45700" lIns="91425" spcFirstLastPara="1" rIns="91425" wrap="square" tIns="457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Heebo"/>
                <a:ea typeface="Heebo"/>
                <a:cs typeface="Heebo"/>
                <a:sym typeface="Heebo"/>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Heebo"/>
                <a:ea typeface="Heebo"/>
                <a:cs typeface="Heebo"/>
                <a:sym typeface="Heebo"/>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Heebo"/>
                <a:ea typeface="Heebo"/>
                <a:cs typeface="Heebo"/>
                <a:sym typeface="Heebo"/>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9pPr>
          </a:lstStyle>
          <a:p/>
        </p:txBody>
      </p:sp>
      <p:sp>
        <p:nvSpPr>
          <p:cNvPr id="12" name="Google Shape;12;p2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888888"/>
                </a:solidFill>
                <a:latin typeface="Heebo"/>
                <a:ea typeface="Heebo"/>
                <a:cs typeface="Heebo"/>
                <a:sym typeface="Heeb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9pPr>
          </a:lstStyle>
          <a:p/>
        </p:txBody>
      </p:sp>
      <p:sp>
        <p:nvSpPr>
          <p:cNvPr id="13" name="Google Shape;13;p2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400" u="none" cap="none" strike="noStrike">
                <a:solidFill>
                  <a:srgbClr val="888888"/>
                </a:solidFill>
                <a:latin typeface="Heebo"/>
                <a:ea typeface="Heebo"/>
                <a:cs typeface="Heebo"/>
                <a:sym typeface="Heeb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9pPr>
          </a:lstStyle>
          <a:p/>
        </p:txBody>
      </p:sp>
      <p:sp>
        <p:nvSpPr>
          <p:cNvPr id="14" name="Google Shape;14;p2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0">
          <p15:clr>
            <a:srgbClr val="F26B43"/>
          </p15:clr>
        </p15:guide>
        <p15:guide id="2" pos="9216">
          <p15:clr>
            <a:srgbClr val="F26B43"/>
          </p15:clr>
        </p15:guide>
        <p15:guide id="3" pos="15360">
          <p15:clr>
            <a:srgbClr val="F26B43"/>
          </p15:clr>
        </p15:guide>
        <p15:guide id="4" pos="8448">
          <p15:clr>
            <a:srgbClr val="F26B43"/>
          </p15:clr>
        </p15:guide>
        <p15:guide id="5" pos="9985">
          <p15:clr>
            <a:srgbClr val="F26B43"/>
          </p15:clr>
        </p15:guide>
        <p15:guide id="6" pos="10753">
          <p15:clr>
            <a:srgbClr val="F26B43"/>
          </p15:clr>
        </p15:guide>
        <p15:guide id="7" orient="horz" pos="4320">
          <p15:clr>
            <a:srgbClr val="F26B43"/>
          </p15:clr>
        </p15:guide>
        <p15:guide id="8" pos="11521">
          <p15:clr>
            <a:srgbClr val="F26B43"/>
          </p15:clr>
        </p15:guide>
        <p15:guide id="9" orient="horz" pos="8640">
          <p15:clr>
            <a:srgbClr val="F26B43"/>
          </p15:clr>
        </p15:guide>
        <p15:guide id="10" pos="12289">
          <p15:clr>
            <a:srgbClr val="F26B43"/>
          </p15:clr>
        </p15:guide>
        <p15:guide id="11" pos="13057">
          <p15:clr>
            <a:srgbClr val="F26B43"/>
          </p15:clr>
        </p15:guide>
        <p15:guide id="12" pos="13826">
          <p15:clr>
            <a:srgbClr val="F26B43"/>
          </p15:clr>
        </p15:guide>
        <p15:guide id="13" pos="14594">
          <p15:clr>
            <a:srgbClr val="F26B43"/>
          </p15:clr>
        </p15:guide>
        <p15:guide id="14" pos="6912">
          <p15:clr>
            <a:srgbClr val="F26B43"/>
          </p15:clr>
        </p15:guide>
        <p15:guide id="15" pos="6144">
          <p15:clr>
            <a:srgbClr val="F26B43"/>
          </p15:clr>
        </p15:guide>
        <p15:guide id="16" pos="5375">
          <p15:clr>
            <a:srgbClr val="F26B43"/>
          </p15:clr>
        </p15:guide>
        <p15:guide id="17" pos="4607">
          <p15:clr>
            <a:srgbClr val="F26B43"/>
          </p15:clr>
        </p15:guide>
        <p15:guide id="18" pos="3839">
          <p15:clr>
            <a:srgbClr val="F26B43"/>
          </p15:clr>
        </p15:guide>
        <p15:guide id="19" pos="3071">
          <p15:clr>
            <a:srgbClr val="F26B43"/>
          </p15:clr>
        </p15:guide>
        <p15:guide id="20" pos="2303">
          <p15:clr>
            <a:srgbClr val="F26B43"/>
          </p15:clr>
        </p15:guide>
        <p15:guide id="21" pos="1534">
          <p15:clr>
            <a:srgbClr val="F26B43"/>
          </p15:clr>
        </p15:guide>
        <p15:guide id="22" pos="766">
          <p15:clr>
            <a:srgbClr val="F26B43"/>
          </p15:clr>
        </p15:guide>
        <p15:guide id="23">
          <p15:clr>
            <a:srgbClr val="F26B43"/>
          </p15:clr>
        </p15:guide>
        <p15:guide id="24" pos="8064">
          <p15:clr>
            <a:srgbClr val="F26B43"/>
          </p15:clr>
        </p15:guide>
        <p15:guide id="25" pos="8832">
          <p15:clr>
            <a:srgbClr val="F26B43"/>
          </p15:clr>
        </p15:guide>
        <p15:guide id="26" pos="9601">
          <p15:clr>
            <a:srgbClr val="F26B43"/>
          </p15:clr>
        </p15:guide>
        <p15:guide id="27" pos="10369">
          <p15:clr>
            <a:srgbClr val="F26B43"/>
          </p15:clr>
        </p15:guide>
        <p15:guide id="28" pos="11137">
          <p15:clr>
            <a:srgbClr val="F26B43"/>
          </p15:clr>
        </p15:guide>
        <p15:guide id="29" pos="11905">
          <p15:clr>
            <a:srgbClr val="F26B43"/>
          </p15:clr>
        </p15:guide>
        <p15:guide id="30" orient="horz" pos="4704">
          <p15:clr>
            <a:srgbClr val="F26B43"/>
          </p15:clr>
        </p15:guide>
        <p15:guide id="31" pos="14978">
          <p15:clr>
            <a:srgbClr val="F26B43"/>
          </p15:clr>
        </p15:guide>
        <p15:guide id="32" orient="horz" pos="5856">
          <p15:clr>
            <a:srgbClr val="F26B43"/>
          </p15:clr>
        </p15:guide>
        <p15:guide id="33" orient="horz" pos="6624">
          <p15:clr>
            <a:srgbClr val="F26B43"/>
          </p15:clr>
        </p15:guide>
        <p15:guide id="34" orient="horz" pos="7392">
          <p15:clr>
            <a:srgbClr val="F26B43"/>
          </p15:clr>
        </p15:guide>
        <p15:guide id="35" orient="horz" pos="8160">
          <p15:clr>
            <a:srgbClr val="F26B43"/>
          </p15:clr>
        </p15:guide>
        <p15:guide id="36" orient="horz" pos="5088">
          <p15:clr>
            <a:srgbClr val="F26B43"/>
          </p15:clr>
        </p15:guide>
        <p15:guide id="37" orient="horz" pos="5472">
          <p15:clr>
            <a:srgbClr val="F26B43"/>
          </p15:clr>
        </p15:guide>
        <p15:guide id="38" orient="horz" pos="6240">
          <p15:clr>
            <a:srgbClr val="F26B43"/>
          </p15:clr>
        </p15:guide>
        <p15:guide id="39" orient="horz" pos="7008">
          <p15:clr>
            <a:srgbClr val="F26B43"/>
          </p15:clr>
        </p15:guide>
        <p15:guide id="40" orient="horz" pos="7776">
          <p15:clr>
            <a:srgbClr val="F26B43"/>
          </p15:clr>
        </p15:guide>
        <p15:guide id="41" pos="7296">
          <p15:clr>
            <a:srgbClr val="F26B43"/>
          </p15:clr>
        </p15:guide>
        <p15:guide id="42" pos="6528">
          <p15:clr>
            <a:srgbClr val="F26B43"/>
          </p15:clr>
        </p15:guide>
        <p15:guide id="43" pos="5759">
          <p15:clr>
            <a:srgbClr val="F26B43"/>
          </p15:clr>
        </p15:guide>
        <p15:guide id="44" pos="4991">
          <p15:clr>
            <a:srgbClr val="F26B43"/>
          </p15:clr>
        </p15:guide>
        <p15:guide id="45" pos="4223">
          <p15:clr>
            <a:srgbClr val="F26B43"/>
          </p15:clr>
        </p15:guide>
        <p15:guide id="46" pos="3455">
          <p15:clr>
            <a:srgbClr val="F26B43"/>
          </p15:clr>
        </p15:guide>
        <p15:guide id="47" pos="2687">
          <p15:clr>
            <a:srgbClr val="F26B43"/>
          </p15:clr>
        </p15:guide>
        <p15:guide id="48" pos="1918">
          <p15:clr>
            <a:srgbClr val="F26B43"/>
          </p15:clr>
        </p15:guide>
        <p15:guide id="49" pos="1150">
          <p15:clr>
            <a:srgbClr val="F26B43"/>
          </p15:clr>
        </p15:guide>
        <p15:guide id="50" pos="382">
          <p15:clr>
            <a:srgbClr val="F26B43"/>
          </p15:clr>
        </p15:guide>
        <p15:guide id="51" orient="horz" pos="3552">
          <p15:clr>
            <a:srgbClr val="F26B43"/>
          </p15:clr>
        </p15:guide>
        <p15:guide id="52" orient="horz" pos="2784">
          <p15:clr>
            <a:srgbClr val="F26B43"/>
          </p15:clr>
        </p15:guide>
        <p15:guide id="53" orient="horz" pos="2016">
          <p15:clr>
            <a:srgbClr val="F26B43"/>
          </p15:clr>
        </p15:guide>
        <p15:guide id="54" orient="horz" pos="1248">
          <p15:clr>
            <a:srgbClr val="F26B43"/>
          </p15:clr>
        </p15:guide>
        <p15:guide id="55" orient="horz" pos="480">
          <p15:clr>
            <a:srgbClr val="F26B43"/>
          </p15:clr>
        </p15:guide>
        <p15:guide id="56" orient="horz" pos="3168">
          <p15:clr>
            <a:srgbClr val="F26B43"/>
          </p15:clr>
        </p15:guide>
        <p15:guide id="57" orient="horz" pos="3936">
          <p15:clr>
            <a:srgbClr val="F26B43"/>
          </p15:clr>
        </p15:guide>
        <p15:guide id="58" orient="horz" pos="2400">
          <p15:clr>
            <a:srgbClr val="F26B43"/>
          </p15:clr>
        </p15:guide>
        <p15:guide id="59" orient="horz" pos="1632">
          <p15:clr>
            <a:srgbClr val="F26B43"/>
          </p15:clr>
        </p15:guide>
        <p15:guide id="60" orient="horz" pos="864">
          <p15:clr>
            <a:srgbClr val="F26B43"/>
          </p15:clr>
        </p15:guide>
        <p15:guide id="61" pos="13442">
          <p15:clr>
            <a:srgbClr val="F26B43"/>
          </p15:clr>
        </p15:guide>
        <p15:guide id="62" pos="12673">
          <p15:clr>
            <a:srgbClr val="F26B43"/>
          </p15:clr>
        </p15:guide>
        <p15:guide id="63" pos="14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p:nvPr/>
        </p:nvSpPr>
        <p:spPr>
          <a:xfrm flipH="1" rot="-686347">
            <a:off x="20008234" y="11929963"/>
            <a:ext cx="4342022" cy="1405977"/>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59" name="Google Shape;59;p1"/>
          <p:cNvSpPr txBox="1"/>
          <p:nvPr/>
        </p:nvSpPr>
        <p:spPr>
          <a:xfrm>
            <a:off x="14630400" y="466500"/>
            <a:ext cx="93417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0" i="0" lang="en-ID" sz="3600" u="none" cap="none" strike="noStrike">
                <a:solidFill>
                  <a:schemeClr val="dk1"/>
                </a:solidFill>
                <a:latin typeface="Inter SemiBold"/>
                <a:ea typeface="Inter SemiBold"/>
                <a:cs typeface="Inter SemiBold"/>
                <a:sym typeface="Inter SemiBold"/>
              </a:rPr>
              <a:t>BRANDING | MARKETING | ADVERTISING</a:t>
            </a:r>
            <a:endParaRPr b="0" i="0" sz="3600" u="none" cap="none" strike="noStrike">
              <a:solidFill>
                <a:schemeClr val="dk1"/>
              </a:solidFill>
              <a:latin typeface="Inter SemiBold"/>
              <a:ea typeface="Inter SemiBold"/>
              <a:cs typeface="Inter SemiBold"/>
              <a:sym typeface="Inter SemiBold"/>
            </a:endParaRPr>
          </a:p>
        </p:txBody>
      </p:sp>
      <p:sp>
        <p:nvSpPr>
          <p:cNvPr id="60" name="Google Shape;60;p1"/>
          <p:cNvSpPr/>
          <p:nvPr/>
        </p:nvSpPr>
        <p:spPr>
          <a:xfrm flipH="1" rot="10800000">
            <a:off x="-23400" y="-15619"/>
            <a:ext cx="4343134" cy="1407741"/>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rgbClr val="FF910B">
              <a:alpha val="5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nvGrpSpPr>
          <p:cNvPr id="61" name="Google Shape;61;p1"/>
          <p:cNvGrpSpPr/>
          <p:nvPr/>
        </p:nvGrpSpPr>
        <p:grpSpPr>
          <a:xfrm>
            <a:off x="16460788" y="8602961"/>
            <a:ext cx="1219200" cy="1534593"/>
            <a:chOff x="10363201" y="1990369"/>
            <a:chExt cx="1219200" cy="1534593"/>
          </a:xfrm>
        </p:grpSpPr>
        <p:grpSp>
          <p:nvGrpSpPr>
            <p:cNvPr id="62" name="Google Shape;62;p1"/>
            <p:cNvGrpSpPr/>
            <p:nvPr/>
          </p:nvGrpSpPr>
          <p:grpSpPr>
            <a:xfrm>
              <a:off x="10363201" y="1990369"/>
              <a:ext cx="1219200" cy="133350"/>
              <a:chOff x="10363201" y="1990369"/>
              <a:chExt cx="1219200" cy="133350"/>
            </a:xfrm>
          </p:grpSpPr>
          <p:sp>
            <p:nvSpPr>
              <p:cNvPr id="63" name="Google Shape;63;p1"/>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4" name="Google Shape;64;p1"/>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5" name="Google Shape;65;p1"/>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66" name="Google Shape;66;p1"/>
            <p:cNvGrpSpPr/>
            <p:nvPr/>
          </p:nvGrpSpPr>
          <p:grpSpPr>
            <a:xfrm>
              <a:off x="10363201" y="2457450"/>
              <a:ext cx="1219200" cy="133350"/>
              <a:chOff x="10363201" y="1990369"/>
              <a:chExt cx="1219200" cy="133350"/>
            </a:xfrm>
          </p:grpSpPr>
          <p:sp>
            <p:nvSpPr>
              <p:cNvPr id="67" name="Google Shape;67;p1"/>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8" name="Google Shape;68;p1"/>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9" name="Google Shape;69;p1"/>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70" name="Google Shape;70;p1"/>
            <p:cNvGrpSpPr/>
            <p:nvPr/>
          </p:nvGrpSpPr>
          <p:grpSpPr>
            <a:xfrm>
              <a:off x="10363201" y="2924531"/>
              <a:ext cx="1219200" cy="133350"/>
              <a:chOff x="10363201" y="1990369"/>
              <a:chExt cx="1219200" cy="133350"/>
            </a:xfrm>
          </p:grpSpPr>
          <p:sp>
            <p:nvSpPr>
              <p:cNvPr id="71" name="Google Shape;71;p1"/>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2" name="Google Shape;72;p1"/>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3" name="Google Shape;73;p1"/>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74" name="Google Shape;74;p1"/>
            <p:cNvGrpSpPr/>
            <p:nvPr/>
          </p:nvGrpSpPr>
          <p:grpSpPr>
            <a:xfrm>
              <a:off x="10363201" y="3391612"/>
              <a:ext cx="1219200" cy="133350"/>
              <a:chOff x="10363201" y="1990369"/>
              <a:chExt cx="1219200" cy="133350"/>
            </a:xfrm>
          </p:grpSpPr>
          <p:sp>
            <p:nvSpPr>
              <p:cNvPr id="75" name="Google Shape;75;p1"/>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6" name="Google Shape;76;p1"/>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7" name="Google Shape;77;p1"/>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sp>
        <p:nvSpPr>
          <p:cNvPr id="78" name="Google Shape;78;p1"/>
          <p:cNvSpPr/>
          <p:nvPr/>
        </p:nvSpPr>
        <p:spPr>
          <a:xfrm>
            <a:off x="18300" y="11352925"/>
            <a:ext cx="1959538" cy="2367119"/>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rgbClr val="FF910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9" name="Google Shape;79;p1"/>
          <p:cNvSpPr txBox="1"/>
          <p:nvPr/>
        </p:nvSpPr>
        <p:spPr>
          <a:xfrm>
            <a:off x="1595549" y="2766167"/>
            <a:ext cx="55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rgbClr val="FF910B"/>
                </a:solidFill>
                <a:latin typeface="Heebo"/>
                <a:ea typeface="Heebo"/>
                <a:cs typeface="Heebo"/>
                <a:sym typeface="Heebo"/>
              </a:rPr>
              <a:t>Healthcare Clinics</a:t>
            </a:r>
            <a:endParaRPr b="1" i="0" sz="1400" u="none" cap="none" strike="noStrike">
              <a:solidFill>
                <a:srgbClr val="FF910B"/>
              </a:solidFill>
              <a:latin typeface="Arial"/>
              <a:ea typeface="Arial"/>
              <a:cs typeface="Arial"/>
              <a:sym typeface="Arial"/>
            </a:endParaRPr>
          </a:p>
        </p:txBody>
      </p:sp>
      <p:pic>
        <p:nvPicPr>
          <p:cNvPr id="80" name="Google Shape;80;p1"/>
          <p:cNvPicPr preferRelativeResize="0"/>
          <p:nvPr>
            <p:ph idx="2" type="pic"/>
          </p:nvPr>
        </p:nvPicPr>
        <p:blipFill rotWithShape="1">
          <a:blip r:embed="rId3">
            <a:alphaModFix/>
          </a:blip>
          <a:srcRect b="0" l="2383" r="6282" t="0"/>
          <a:stretch/>
        </p:blipFill>
        <p:spPr>
          <a:xfrm>
            <a:off x="12801600" y="1380300"/>
            <a:ext cx="11582400" cy="11573700"/>
          </a:xfrm>
          <a:prstGeom prst="roundRect">
            <a:avLst>
              <a:gd fmla="val 2056" name="adj"/>
            </a:avLst>
          </a:prstGeom>
          <a:solidFill>
            <a:schemeClr val="lt2"/>
          </a:solidFill>
          <a:ln>
            <a:noFill/>
          </a:ln>
        </p:spPr>
      </p:pic>
      <p:pic>
        <p:nvPicPr>
          <p:cNvPr id="81" name="Google Shape;81;p1"/>
          <p:cNvPicPr preferRelativeResize="0"/>
          <p:nvPr/>
        </p:nvPicPr>
        <p:blipFill rotWithShape="1">
          <a:blip r:embed="rId4">
            <a:alphaModFix/>
          </a:blip>
          <a:srcRect b="34463" l="27500" r="31830" t="0"/>
          <a:stretch/>
        </p:blipFill>
        <p:spPr>
          <a:xfrm>
            <a:off x="13056751" y="124188"/>
            <a:ext cx="1413576" cy="1275625"/>
          </a:xfrm>
          <a:prstGeom prst="rect">
            <a:avLst/>
          </a:prstGeom>
          <a:noFill/>
          <a:ln>
            <a:noFill/>
          </a:ln>
        </p:spPr>
      </p:pic>
      <p:cxnSp>
        <p:nvCxnSpPr>
          <p:cNvPr id="82" name="Google Shape;82;p1"/>
          <p:cNvCxnSpPr/>
          <p:nvPr/>
        </p:nvCxnSpPr>
        <p:spPr>
          <a:xfrm flipH="1" rot="10800000">
            <a:off x="1751575" y="3763600"/>
            <a:ext cx="4839600" cy="25800"/>
          </a:xfrm>
          <a:prstGeom prst="straightConnector1">
            <a:avLst/>
          </a:prstGeom>
          <a:noFill/>
          <a:ln cap="flat" cmpd="sng" w="76200">
            <a:solidFill>
              <a:schemeClr val="dk1"/>
            </a:solidFill>
            <a:prstDash val="solid"/>
            <a:round/>
            <a:headEnd len="sm" w="sm" type="none"/>
            <a:tailEnd len="sm" w="sm" type="none"/>
          </a:ln>
        </p:spPr>
      </p:cxnSp>
      <p:sp>
        <p:nvSpPr>
          <p:cNvPr id="83" name="Google Shape;83;p1"/>
          <p:cNvSpPr txBox="1"/>
          <p:nvPr/>
        </p:nvSpPr>
        <p:spPr>
          <a:xfrm>
            <a:off x="1522975" y="1230525"/>
            <a:ext cx="5097300" cy="127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Case Study</a:t>
            </a:r>
            <a:endParaRPr b="0" i="0" sz="5600" u="none" cap="none" strike="noStrike">
              <a:solidFill>
                <a:schemeClr val="dk1"/>
              </a:solidFill>
              <a:latin typeface="Heebo"/>
              <a:ea typeface="Heebo"/>
              <a:cs typeface="Heebo"/>
              <a:sym typeface="Heebo"/>
            </a:endParaRPr>
          </a:p>
        </p:txBody>
      </p:sp>
      <p:sp>
        <p:nvSpPr>
          <p:cNvPr id="84" name="Google Shape;84;p1"/>
          <p:cNvSpPr txBox="1"/>
          <p:nvPr/>
        </p:nvSpPr>
        <p:spPr>
          <a:xfrm>
            <a:off x="1669600" y="8996650"/>
            <a:ext cx="10522200" cy="2516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lang="en-ID" sz="2200">
                <a:solidFill>
                  <a:schemeClr val="accent1"/>
                </a:solidFill>
                <a:latin typeface="Heebo"/>
                <a:ea typeface="Heebo"/>
                <a:cs typeface="Heebo"/>
                <a:sym typeface="Heebo"/>
              </a:rPr>
              <a:t>We are more than a marketing agency—we are growth architects, dedicated to transforming businesses with scalable strategies that deliver measurable success. With a relentless focus on innovation and results, we empower our clients to thrive in competitive markets. In this case study, discover how our expertise in website development, SEO, and local search optimization fueled a psychiatry group’s explosive revenue growth, from $2M to $18M.</a:t>
            </a:r>
            <a:endParaRPr b="0" i="0" sz="2200" u="none" cap="none" strike="noStrike">
              <a:solidFill>
                <a:schemeClr val="accent1"/>
              </a:solidFill>
              <a:latin typeface="Heebo"/>
              <a:ea typeface="Heebo"/>
              <a:cs typeface="Heebo"/>
              <a:sym typeface="Heebo"/>
            </a:endParaRPr>
          </a:p>
        </p:txBody>
      </p:sp>
      <p:sp>
        <p:nvSpPr>
          <p:cNvPr id="85" name="Google Shape;85;p1"/>
          <p:cNvSpPr txBox="1"/>
          <p:nvPr/>
        </p:nvSpPr>
        <p:spPr>
          <a:xfrm>
            <a:off x="1669600" y="8306950"/>
            <a:ext cx="8771700" cy="49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accent1"/>
                </a:solidFill>
                <a:latin typeface="Heebo"/>
                <a:ea typeface="Heebo"/>
                <a:cs typeface="Heebo"/>
                <a:sym typeface="Heebo"/>
              </a:rPr>
              <a:t>BRANDING | MARKETING | ADVERTISING</a:t>
            </a:r>
            <a:endParaRPr b="1" i="0" sz="2600" u="none" cap="none" strike="noStrike">
              <a:solidFill>
                <a:schemeClr val="accent1"/>
              </a:solidFill>
              <a:latin typeface="Heebo"/>
              <a:ea typeface="Heebo"/>
              <a:cs typeface="Heebo"/>
              <a:sym typeface="Heebo"/>
            </a:endParaRPr>
          </a:p>
        </p:txBody>
      </p:sp>
      <p:sp>
        <p:nvSpPr>
          <p:cNvPr id="86" name="Google Shape;86;p1"/>
          <p:cNvSpPr txBox="1"/>
          <p:nvPr/>
        </p:nvSpPr>
        <p:spPr>
          <a:xfrm>
            <a:off x="1557448" y="4210886"/>
            <a:ext cx="108099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300"/>
              <a:buFont typeface="Arial"/>
              <a:buNone/>
            </a:pPr>
            <a:r>
              <a:rPr b="0" i="0" lang="en-ID" sz="9300" u="none" cap="none" strike="noStrike">
                <a:solidFill>
                  <a:schemeClr val="dk1"/>
                </a:solidFill>
                <a:latin typeface="Inter SemiBold"/>
                <a:ea typeface="Inter SemiBold"/>
                <a:cs typeface="Inter SemiBold"/>
                <a:sym typeface="Inter SemiBold"/>
              </a:rPr>
              <a:t>Scalable</a:t>
            </a:r>
            <a:endParaRPr b="0" i="0" sz="9300" u="none" cap="none" strike="noStrike">
              <a:solidFill>
                <a:schemeClr val="dk1"/>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9300"/>
              <a:buFont typeface="Arial"/>
              <a:buNone/>
            </a:pPr>
            <a:r>
              <a:rPr b="0" i="0" lang="en-ID" sz="9300" u="none" cap="none" strike="noStrike">
                <a:solidFill>
                  <a:srgbClr val="FF910B"/>
                </a:solidFill>
                <a:latin typeface="Inter SemiBold"/>
                <a:ea typeface="Inter SemiBold"/>
                <a:cs typeface="Inter SemiBold"/>
                <a:sym typeface="Inter SemiBold"/>
              </a:rPr>
              <a:t>Client Acquisition</a:t>
            </a:r>
            <a:endParaRPr b="0" i="0" sz="9300" u="none" cap="none" strike="noStrike">
              <a:solidFill>
                <a:srgbClr val="FF910B"/>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3400"/>
              <a:buFont typeface="Arial"/>
              <a:buNone/>
            </a:pPr>
            <a:r>
              <a:rPr b="0" i="0" lang="en-ID" sz="3400" u="none" cap="none" strike="noStrike">
                <a:solidFill>
                  <a:schemeClr val="dk1"/>
                </a:solidFill>
                <a:latin typeface="Inter SemiBold"/>
                <a:ea typeface="Inter SemiBold"/>
                <a:cs typeface="Inter SemiBold"/>
                <a:sym typeface="Inter SemiBold"/>
              </a:rPr>
              <a:t> Boosted Clinic Revenue From $2 to $18 Million</a:t>
            </a:r>
            <a:endParaRPr b="0" i="0" sz="3400" u="none" cap="none" strike="noStrike">
              <a:solidFill>
                <a:schemeClr val="dk1"/>
              </a:solidFill>
              <a:latin typeface="Inter SemiBold"/>
              <a:ea typeface="Inter SemiBold"/>
              <a:cs typeface="Inter SemiBold"/>
              <a:sym typeface="Inter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0" y="8524068"/>
            <a:ext cx="9142500" cy="5220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92" name="Google Shape;92;p2"/>
          <p:cNvSpPr/>
          <p:nvPr/>
        </p:nvSpPr>
        <p:spPr>
          <a:xfrm>
            <a:off x="11185076" y="2977627"/>
            <a:ext cx="1928700" cy="1823400"/>
          </a:xfrm>
          <a:prstGeom prst="ellipse">
            <a:avLst/>
          </a:prstGeom>
          <a:gradFill>
            <a:gsLst>
              <a:gs pos="0">
                <a:srgbClr val="FF910B"/>
              </a:gs>
              <a:gs pos="44000">
                <a:srgbClr val="F0A202">
                  <a:alpha val="65490"/>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93" name="Google Shape;93;p2"/>
          <p:cNvSpPr txBox="1"/>
          <p:nvPr/>
        </p:nvSpPr>
        <p:spPr>
          <a:xfrm>
            <a:off x="11629209" y="3221685"/>
            <a:ext cx="9836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Our </a:t>
            </a:r>
            <a:r>
              <a:rPr b="0" i="0" lang="en-ID" sz="8800" u="none" cap="none" strike="noStrike">
                <a:solidFill>
                  <a:srgbClr val="FF910B"/>
                </a:solidFill>
                <a:latin typeface="Inter SemiBold"/>
                <a:ea typeface="Inter SemiBold"/>
                <a:cs typeface="Inter SemiBold"/>
                <a:sym typeface="Inter SemiBold"/>
              </a:rPr>
              <a:t>Approach</a:t>
            </a:r>
            <a:endParaRPr b="0" i="0" sz="1400" u="none" cap="none" strike="noStrike">
              <a:solidFill>
                <a:srgbClr val="FF910B"/>
              </a:solidFill>
              <a:latin typeface="Arial"/>
              <a:ea typeface="Arial"/>
              <a:cs typeface="Arial"/>
              <a:sym typeface="Arial"/>
            </a:endParaRPr>
          </a:p>
        </p:txBody>
      </p:sp>
      <p:grpSp>
        <p:nvGrpSpPr>
          <p:cNvPr id="94" name="Google Shape;94;p2"/>
          <p:cNvGrpSpPr/>
          <p:nvPr/>
        </p:nvGrpSpPr>
        <p:grpSpPr>
          <a:xfrm>
            <a:off x="12704060" y="8137342"/>
            <a:ext cx="10615951" cy="835083"/>
            <a:chOff x="11464996" y="7813664"/>
            <a:chExt cx="8265300" cy="835083"/>
          </a:xfrm>
        </p:grpSpPr>
        <p:sp>
          <p:nvSpPr>
            <p:cNvPr id="95" name="Google Shape;95;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Discover our diversified industry outlooks.</a:t>
              </a:r>
              <a:endParaRPr b="0" i="0" sz="2200" u="none" cap="none" strike="noStrike">
                <a:solidFill>
                  <a:schemeClr val="accent1"/>
                </a:solidFill>
                <a:latin typeface="Heebo"/>
                <a:ea typeface="Heebo"/>
                <a:cs typeface="Heebo"/>
                <a:sym typeface="Heebo"/>
              </a:endParaRPr>
            </a:p>
          </p:txBody>
        </p:sp>
        <p:sp>
          <p:nvSpPr>
            <p:cNvPr id="96" name="Google Shape;96;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Executive Summary</a:t>
              </a:r>
              <a:endParaRPr b="1" i="0" sz="2600" u="none" cap="none" strike="noStrike">
                <a:solidFill>
                  <a:schemeClr val="accent1"/>
                </a:solidFill>
                <a:latin typeface="Heebo"/>
                <a:ea typeface="Heebo"/>
                <a:cs typeface="Heebo"/>
                <a:sym typeface="Heebo"/>
              </a:endParaRPr>
            </a:p>
          </p:txBody>
        </p:sp>
      </p:grpSp>
      <p:sp>
        <p:nvSpPr>
          <p:cNvPr id="97" name="Google Shape;97;p2"/>
          <p:cNvSpPr/>
          <p:nvPr/>
        </p:nvSpPr>
        <p:spPr>
          <a:xfrm>
            <a:off x="2248820" y="11244172"/>
            <a:ext cx="399188" cy="399188"/>
          </a:xfrm>
          <a:prstGeom prst="plus">
            <a:avLst>
              <a:gd fmla="val 32596" name="adj"/>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98" name="Google Shape;98;p2"/>
          <p:cNvSpPr/>
          <p:nvPr/>
        </p:nvSpPr>
        <p:spPr>
          <a:xfrm>
            <a:off x="21377275" y="7493078"/>
            <a:ext cx="1219200" cy="1219200"/>
          </a:xfrm>
          <a:prstGeom prst="frame">
            <a:avLst>
              <a:gd fmla="val 20477" name="adj1"/>
            </a:avLst>
          </a:prstGeom>
          <a:solidFill>
            <a:srgbClr val="FF910B">
              <a:alpha val="1960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99" name="Google Shape;99;p2"/>
          <p:cNvPicPr preferRelativeResize="0"/>
          <p:nvPr>
            <p:ph idx="2" type="pic"/>
          </p:nvPr>
        </p:nvPicPr>
        <p:blipFill rotWithShape="1">
          <a:blip r:embed="rId3">
            <a:alphaModFix/>
          </a:blip>
          <a:srcRect b="29228" l="25482" r="13216" t="0"/>
          <a:stretch/>
        </p:blipFill>
        <p:spPr>
          <a:xfrm>
            <a:off x="1603" y="2283350"/>
            <a:ext cx="9142500" cy="8082300"/>
          </a:xfrm>
          <a:prstGeom prst="roundRect">
            <a:avLst>
              <a:gd fmla="val 2750" name="adj"/>
            </a:avLst>
          </a:prstGeom>
          <a:solidFill>
            <a:schemeClr val="lt2"/>
          </a:solidFill>
          <a:ln>
            <a:noFill/>
          </a:ln>
        </p:spPr>
      </p:pic>
      <p:sp>
        <p:nvSpPr>
          <p:cNvPr id="100" name="Google Shape;100;p2"/>
          <p:cNvSpPr/>
          <p:nvPr/>
        </p:nvSpPr>
        <p:spPr>
          <a:xfrm>
            <a:off x="11700825" y="8075018"/>
            <a:ext cx="8427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01" name="Google Shape;101;p2"/>
          <p:cNvSpPr txBox="1"/>
          <p:nvPr/>
        </p:nvSpPr>
        <p:spPr>
          <a:xfrm>
            <a:off x="11813558" y="7984871"/>
            <a:ext cx="6525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1</a:t>
            </a:r>
            <a:endParaRPr b="0" i="0" sz="5600" u="none" cap="none" strike="noStrike">
              <a:solidFill>
                <a:schemeClr val="dk1"/>
              </a:solidFill>
              <a:latin typeface="Heebo"/>
              <a:ea typeface="Heebo"/>
              <a:cs typeface="Heebo"/>
              <a:sym typeface="Heebo"/>
            </a:endParaRPr>
          </a:p>
        </p:txBody>
      </p:sp>
      <p:grpSp>
        <p:nvGrpSpPr>
          <p:cNvPr id="102" name="Google Shape;102;p2"/>
          <p:cNvGrpSpPr/>
          <p:nvPr/>
        </p:nvGrpSpPr>
        <p:grpSpPr>
          <a:xfrm>
            <a:off x="12705001" y="9228966"/>
            <a:ext cx="10964666" cy="835075"/>
            <a:chOff x="11464991" y="7813664"/>
            <a:chExt cx="8536800" cy="835075"/>
          </a:xfrm>
        </p:grpSpPr>
        <p:sp>
          <p:nvSpPr>
            <p:cNvPr id="103" name="Google Shape;103;p2"/>
            <p:cNvSpPr txBox="1"/>
            <p:nvPr/>
          </p:nvSpPr>
          <p:spPr>
            <a:xfrm>
              <a:off x="11464991" y="8217939"/>
              <a:ext cx="85368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Highlighting various challenges faced by the brands and organizations.</a:t>
              </a:r>
              <a:endParaRPr b="0" i="0" sz="2200" u="none" cap="none" strike="noStrike">
                <a:solidFill>
                  <a:schemeClr val="accent1"/>
                </a:solidFill>
                <a:latin typeface="Heebo"/>
                <a:ea typeface="Heebo"/>
                <a:cs typeface="Heebo"/>
                <a:sym typeface="Heebo"/>
              </a:endParaRPr>
            </a:p>
          </p:txBody>
        </p:sp>
        <p:sp>
          <p:nvSpPr>
            <p:cNvPr id="104" name="Google Shape;104;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Challenges</a:t>
              </a:r>
              <a:endParaRPr b="1" i="0" sz="2600" u="none" cap="none" strike="noStrike">
                <a:solidFill>
                  <a:schemeClr val="accent1"/>
                </a:solidFill>
                <a:latin typeface="Heebo"/>
                <a:ea typeface="Heebo"/>
                <a:cs typeface="Heebo"/>
                <a:sym typeface="Heebo"/>
              </a:endParaRPr>
            </a:p>
          </p:txBody>
        </p:sp>
      </p:grpSp>
      <p:sp>
        <p:nvSpPr>
          <p:cNvPr id="105" name="Google Shape;105;p2"/>
          <p:cNvSpPr/>
          <p:nvPr/>
        </p:nvSpPr>
        <p:spPr>
          <a:xfrm>
            <a:off x="11701606" y="9166644"/>
            <a:ext cx="8427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06" name="Google Shape;106;p2"/>
          <p:cNvSpPr txBox="1"/>
          <p:nvPr/>
        </p:nvSpPr>
        <p:spPr>
          <a:xfrm>
            <a:off x="11814339" y="9076497"/>
            <a:ext cx="6525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2</a:t>
            </a:r>
            <a:endParaRPr b="0" i="0" sz="5600" u="none" cap="none" strike="noStrike">
              <a:solidFill>
                <a:schemeClr val="dk1"/>
              </a:solidFill>
              <a:latin typeface="Heebo"/>
              <a:ea typeface="Heebo"/>
              <a:cs typeface="Heebo"/>
              <a:sym typeface="Heebo"/>
            </a:endParaRPr>
          </a:p>
        </p:txBody>
      </p:sp>
      <p:grpSp>
        <p:nvGrpSpPr>
          <p:cNvPr id="107" name="Google Shape;107;p2"/>
          <p:cNvGrpSpPr/>
          <p:nvPr/>
        </p:nvGrpSpPr>
        <p:grpSpPr>
          <a:xfrm>
            <a:off x="12704543" y="10321439"/>
            <a:ext cx="10615951" cy="835083"/>
            <a:chOff x="11464996" y="7813664"/>
            <a:chExt cx="8265300" cy="835083"/>
          </a:xfrm>
        </p:grpSpPr>
        <p:sp>
          <p:nvSpPr>
            <p:cNvPr id="108" name="Google Shape;108;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Our optimized custom solutions aligning the vision and outcomes.</a:t>
              </a:r>
              <a:endParaRPr b="0" i="0" sz="2200" u="none" cap="none" strike="noStrike">
                <a:solidFill>
                  <a:schemeClr val="accent1"/>
                </a:solidFill>
                <a:latin typeface="Heebo"/>
                <a:ea typeface="Heebo"/>
                <a:cs typeface="Heebo"/>
                <a:sym typeface="Heebo"/>
              </a:endParaRPr>
            </a:p>
          </p:txBody>
        </p:sp>
        <p:sp>
          <p:nvSpPr>
            <p:cNvPr id="109" name="Google Shape;109;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Solution</a:t>
              </a:r>
              <a:endParaRPr b="1" i="0" sz="2600" u="none" cap="none" strike="noStrike">
                <a:solidFill>
                  <a:schemeClr val="accent1"/>
                </a:solidFill>
                <a:latin typeface="Heebo"/>
                <a:ea typeface="Heebo"/>
                <a:cs typeface="Heebo"/>
                <a:sym typeface="Heebo"/>
              </a:endParaRPr>
            </a:p>
          </p:txBody>
        </p:sp>
      </p:grpSp>
      <p:sp>
        <p:nvSpPr>
          <p:cNvPr id="110" name="Google Shape;110;p2"/>
          <p:cNvSpPr/>
          <p:nvPr/>
        </p:nvSpPr>
        <p:spPr>
          <a:xfrm>
            <a:off x="11701222" y="10259120"/>
            <a:ext cx="8427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11" name="Google Shape;111;p2"/>
          <p:cNvSpPr txBox="1"/>
          <p:nvPr/>
        </p:nvSpPr>
        <p:spPr>
          <a:xfrm>
            <a:off x="11813955" y="10168973"/>
            <a:ext cx="6525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3</a:t>
            </a:r>
            <a:endParaRPr b="0" i="0" sz="5600" u="none" cap="none" strike="noStrike">
              <a:solidFill>
                <a:schemeClr val="dk1"/>
              </a:solidFill>
              <a:latin typeface="Heebo"/>
              <a:ea typeface="Heebo"/>
              <a:cs typeface="Heebo"/>
              <a:sym typeface="Heebo"/>
            </a:endParaRPr>
          </a:p>
        </p:txBody>
      </p:sp>
      <p:grpSp>
        <p:nvGrpSpPr>
          <p:cNvPr id="112" name="Google Shape;112;p2"/>
          <p:cNvGrpSpPr/>
          <p:nvPr/>
        </p:nvGrpSpPr>
        <p:grpSpPr>
          <a:xfrm>
            <a:off x="12705489" y="11413063"/>
            <a:ext cx="10615951" cy="835083"/>
            <a:chOff x="11464996" y="7813664"/>
            <a:chExt cx="8265300" cy="835083"/>
          </a:xfrm>
        </p:grpSpPr>
        <p:sp>
          <p:nvSpPr>
            <p:cNvPr id="113" name="Google Shape;113;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Successful and highly optimized results and conversions.</a:t>
              </a:r>
              <a:endParaRPr b="0" i="0" sz="2200" u="none" cap="none" strike="noStrike">
                <a:solidFill>
                  <a:schemeClr val="accent1"/>
                </a:solidFill>
                <a:latin typeface="Heebo"/>
                <a:ea typeface="Heebo"/>
                <a:cs typeface="Heebo"/>
                <a:sym typeface="Heebo"/>
              </a:endParaRPr>
            </a:p>
          </p:txBody>
        </p:sp>
        <p:sp>
          <p:nvSpPr>
            <p:cNvPr id="114" name="Google Shape;114;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Result</a:t>
              </a:r>
              <a:endParaRPr b="1" i="0" sz="2600" u="none" cap="none" strike="noStrike">
                <a:solidFill>
                  <a:schemeClr val="accent1"/>
                </a:solidFill>
                <a:latin typeface="Heebo"/>
                <a:ea typeface="Heebo"/>
                <a:cs typeface="Heebo"/>
                <a:sym typeface="Heebo"/>
              </a:endParaRPr>
            </a:p>
          </p:txBody>
        </p:sp>
      </p:grpSp>
      <p:sp>
        <p:nvSpPr>
          <p:cNvPr id="115" name="Google Shape;115;p2"/>
          <p:cNvSpPr/>
          <p:nvPr/>
        </p:nvSpPr>
        <p:spPr>
          <a:xfrm>
            <a:off x="11702002" y="11350746"/>
            <a:ext cx="8427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16" name="Google Shape;116;p2"/>
          <p:cNvSpPr txBox="1"/>
          <p:nvPr/>
        </p:nvSpPr>
        <p:spPr>
          <a:xfrm>
            <a:off x="11814736" y="11260599"/>
            <a:ext cx="6525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4</a:t>
            </a:r>
            <a:endParaRPr b="0" i="0" sz="5600" u="none" cap="none" strike="noStrike">
              <a:solidFill>
                <a:schemeClr val="dk1"/>
              </a:solidFill>
              <a:latin typeface="Heebo"/>
              <a:ea typeface="Heebo"/>
              <a:cs typeface="Heebo"/>
              <a:sym typeface="Heebo"/>
            </a:endParaRPr>
          </a:p>
        </p:txBody>
      </p:sp>
      <p:sp>
        <p:nvSpPr>
          <p:cNvPr id="117" name="Google Shape;117;p2"/>
          <p:cNvSpPr txBox="1"/>
          <p:nvPr/>
        </p:nvSpPr>
        <p:spPr>
          <a:xfrm>
            <a:off x="11700825" y="5095368"/>
            <a:ext cx="122070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lang="en-ID" sz="2200">
                <a:solidFill>
                  <a:schemeClr val="dk1"/>
                </a:solidFill>
                <a:latin typeface="Heebo"/>
                <a:ea typeface="Heebo"/>
                <a:cs typeface="Heebo"/>
                <a:sym typeface="Heebo"/>
              </a:rPr>
              <a:t>We implemented a strategic approach that focused on:</a:t>
            </a:r>
            <a:endParaRPr b="1" sz="2200">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200"/>
              <a:buFont typeface="Arial"/>
              <a:buNone/>
            </a:pPr>
            <a:r>
              <a:t/>
            </a:r>
            <a:endParaRPr sz="2200">
              <a:solidFill>
                <a:schemeClr val="dk1"/>
              </a:solidFill>
              <a:latin typeface="Heebo"/>
              <a:ea typeface="Heebo"/>
              <a:cs typeface="Heebo"/>
              <a:sym typeface="Heebo"/>
            </a:endParaRPr>
          </a:p>
          <a:p>
            <a:pPr indent="-368300" lvl="0" marL="457200" marR="0" rtl="0" algn="l">
              <a:lnSpc>
                <a:spcPct val="120000"/>
              </a:lnSpc>
              <a:spcBef>
                <a:spcPts val="0"/>
              </a:spcBef>
              <a:spcAft>
                <a:spcPts val="0"/>
              </a:spcAft>
              <a:buClr>
                <a:schemeClr val="dk1"/>
              </a:buClr>
              <a:buSzPts val="2200"/>
              <a:buFont typeface="Heebo"/>
              <a:buChar char="●"/>
            </a:pPr>
            <a:r>
              <a:rPr lang="en-ID" sz="2200">
                <a:solidFill>
                  <a:schemeClr val="dk1"/>
                </a:solidFill>
                <a:latin typeface="Heebo"/>
                <a:ea typeface="Heebo"/>
                <a:cs typeface="Heebo"/>
                <a:sym typeface="Heebo"/>
              </a:rPr>
              <a:t>Robust Website Structure: Optimize website's architecture.</a:t>
            </a:r>
            <a:endParaRPr sz="2200">
              <a:solidFill>
                <a:schemeClr val="dk1"/>
              </a:solidFill>
              <a:latin typeface="Heebo"/>
              <a:ea typeface="Heebo"/>
              <a:cs typeface="Heebo"/>
              <a:sym typeface="Heebo"/>
            </a:endParaRPr>
          </a:p>
          <a:p>
            <a:pPr indent="-368300" lvl="0" marL="457200" marR="0" rtl="0" algn="l">
              <a:lnSpc>
                <a:spcPct val="120000"/>
              </a:lnSpc>
              <a:spcBef>
                <a:spcPts val="0"/>
              </a:spcBef>
              <a:spcAft>
                <a:spcPts val="0"/>
              </a:spcAft>
              <a:buClr>
                <a:schemeClr val="dk1"/>
              </a:buClr>
              <a:buSzPts val="2200"/>
              <a:buFont typeface="Heebo"/>
              <a:buChar char="●"/>
            </a:pPr>
            <a:r>
              <a:rPr lang="en-ID" sz="2200">
                <a:solidFill>
                  <a:schemeClr val="dk1"/>
                </a:solidFill>
                <a:latin typeface="Heebo"/>
                <a:ea typeface="Heebo"/>
                <a:cs typeface="Heebo"/>
                <a:sym typeface="Heebo"/>
              </a:rPr>
              <a:t>SEO Mastery: Target relevant keywords and implement best SEO practices.</a:t>
            </a:r>
            <a:endParaRPr sz="2200">
              <a:solidFill>
                <a:schemeClr val="dk1"/>
              </a:solidFill>
              <a:latin typeface="Heebo"/>
              <a:ea typeface="Heebo"/>
              <a:cs typeface="Heebo"/>
              <a:sym typeface="Heebo"/>
            </a:endParaRPr>
          </a:p>
          <a:p>
            <a:pPr indent="-368300" lvl="0" marL="457200" marR="0" rtl="0" algn="l">
              <a:lnSpc>
                <a:spcPct val="120000"/>
              </a:lnSpc>
              <a:spcBef>
                <a:spcPts val="0"/>
              </a:spcBef>
              <a:spcAft>
                <a:spcPts val="0"/>
              </a:spcAft>
              <a:buClr>
                <a:schemeClr val="dk1"/>
              </a:buClr>
              <a:buSzPts val="2200"/>
              <a:buFont typeface="Heebo"/>
              <a:buChar char="●"/>
            </a:pPr>
            <a:r>
              <a:rPr lang="en-ID" sz="2200">
                <a:solidFill>
                  <a:schemeClr val="dk1"/>
                </a:solidFill>
                <a:latin typeface="Heebo"/>
                <a:ea typeface="Heebo"/>
                <a:cs typeface="Heebo"/>
                <a:sym typeface="Heebo"/>
              </a:rPr>
              <a:t>Compelling Content Creation: High-quality blog posts and articles to educate and engage.</a:t>
            </a:r>
            <a:endParaRPr sz="2200">
              <a:solidFill>
                <a:schemeClr val="dk1"/>
              </a:solidFill>
              <a:latin typeface="Heebo"/>
              <a:ea typeface="Heebo"/>
              <a:cs typeface="Heebo"/>
              <a:sym typeface="Heebo"/>
            </a:endParaRPr>
          </a:p>
          <a:p>
            <a:pPr indent="-368300" lvl="0" marL="457200" marR="0" rtl="0" algn="l">
              <a:lnSpc>
                <a:spcPct val="120000"/>
              </a:lnSpc>
              <a:spcBef>
                <a:spcPts val="0"/>
              </a:spcBef>
              <a:spcAft>
                <a:spcPts val="0"/>
              </a:spcAft>
              <a:buClr>
                <a:schemeClr val="dk1"/>
              </a:buClr>
              <a:buSzPts val="2200"/>
              <a:buFont typeface="Heebo"/>
              <a:buChar char="●"/>
            </a:pPr>
            <a:r>
              <a:rPr lang="en-ID" sz="2200">
                <a:solidFill>
                  <a:schemeClr val="dk1"/>
                </a:solidFill>
                <a:latin typeface="Heebo"/>
                <a:ea typeface="Heebo"/>
                <a:cs typeface="Heebo"/>
                <a:sym typeface="Heebo"/>
              </a:rPr>
              <a:t>Google Business Profile Optimization: Dominate local search and build positive reviews.</a:t>
            </a:r>
            <a:endParaRPr sz="2200">
              <a:solidFill>
                <a:schemeClr val="dk1"/>
              </a:solidFill>
              <a:latin typeface="Heebo"/>
              <a:ea typeface="Heebo"/>
              <a:cs typeface="Heebo"/>
              <a:sym typeface="Heebo"/>
            </a:endParaRPr>
          </a:p>
        </p:txBody>
      </p:sp>
      <p:pic>
        <p:nvPicPr>
          <p:cNvPr id="118" name="Google Shape;118;p2"/>
          <p:cNvPicPr preferRelativeResize="0"/>
          <p:nvPr/>
        </p:nvPicPr>
        <p:blipFill rotWithShape="1">
          <a:blip r:embed="rId4">
            <a:alphaModFix/>
          </a:blip>
          <a:srcRect b="0" l="0" r="0" t="0"/>
          <a:stretch/>
        </p:blipFill>
        <p:spPr>
          <a:xfrm>
            <a:off x="1827213" y="4577150"/>
            <a:ext cx="7313625" cy="5792962"/>
          </a:xfrm>
          <a:prstGeom prst="rect">
            <a:avLst/>
          </a:prstGeom>
          <a:noFill/>
          <a:ln>
            <a:noFill/>
          </a:ln>
        </p:spPr>
      </p:pic>
      <p:pic>
        <p:nvPicPr>
          <p:cNvPr id="119" name="Google Shape;119;p2"/>
          <p:cNvPicPr preferRelativeResize="0"/>
          <p:nvPr/>
        </p:nvPicPr>
        <p:blipFill rotWithShape="1">
          <a:blip r:embed="rId5">
            <a:alphaModFix/>
          </a:blip>
          <a:srcRect b="37794" l="12157" r="0" t="0"/>
          <a:stretch/>
        </p:blipFill>
        <p:spPr>
          <a:xfrm>
            <a:off x="1588" y="4577150"/>
            <a:ext cx="6424625" cy="5792950"/>
          </a:xfrm>
          <a:prstGeom prst="rect">
            <a:avLst/>
          </a:prstGeom>
          <a:noFill/>
          <a:ln>
            <a:noFill/>
          </a:ln>
        </p:spPr>
      </p:pic>
      <p:pic>
        <p:nvPicPr>
          <p:cNvPr id="120" name="Google Shape;120;p2"/>
          <p:cNvPicPr preferRelativeResize="0"/>
          <p:nvPr/>
        </p:nvPicPr>
        <p:blipFill rotWithShape="1">
          <a:blip r:embed="rId6">
            <a:alphaModFix/>
          </a:blip>
          <a:srcRect b="34463" l="27500" r="31830" t="0"/>
          <a:stretch/>
        </p:blipFill>
        <p:spPr>
          <a:xfrm>
            <a:off x="17687176" y="206544"/>
            <a:ext cx="796801" cy="719027"/>
          </a:xfrm>
          <a:prstGeom prst="rect">
            <a:avLst/>
          </a:prstGeom>
          <a:noFill/>
          <a:ln>
            <a:noFill/>
          </a:ln>
        </p:spPr>
      </p:pic>
      <p:sp>
        <p:nvSpPr>
          <p:cNvPr id="121" name="Google Shape;121;p2"/>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
        <p:nvSpPr>
          <p:cNvPr id="122" name="Google Shape;122;p2"/>
          <p:cNvSpPr txBox="1"/>
          <p:nvPr/>
        </p:nvSpPr>
        <p:spPr>
          <a:xfrm>
            <a:off x="11814742" y="1705300"/>
            <a:ext cx="72192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1" sz="1400" u="none" cap="none" strike="noStrike">
              <a:solidFill>
                <a:srgbClr val="FF910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p:nvPr/>
        </p:nvSpPr>
        <p:spPr>
          <a:xfrm>
            <a:off x="10744201" y="6248400"/>
            <a:ext cx="13411200" cy="7496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128" name="Google Shape;128;p3"/>
          <p:cNvPicPr preferRelativeResize="0"/>
          <p:nvPr>
            <p:ph idx="2" type="pic"/>
          </p:nvPr>
        </p:nvPicPr>
        <p:blipFill rotWithShape="1">
          <a:blip r:embed="rId3">
            <a:alphaModFix/>
          </a:blip>
          <a:srcRect b="0" l="8671" r="8662" t="0"/>
          <a:stretch/>
        </p:blipFill>
        <p:spPr>
          <a:xfrm>
            <a:off x="14401800" y="1371600"/>
            <a:ext cx="7316700" cy="10972800"/>
          </a:xfrm>
          <a:prstGeom prst="roundRect">
            <a:avLst>
              <a:gd fmla="val 2750" name="adj"/>
            </a:avLst>
          </a:prstGeom>
          <a:solidFill>
            <a:schemeClr val="lt2"/>
          </a:solidFill>
          <a:ln>
            <a:noFill/>
          </a:ln>
        </p:spPr>
      </p:pic>
      <p:grpSp>
        <p:nvGrpSpPr>
          <p:cNvPr id="129" name="Google Shape;129;p3"/>
          <p:cNvGrpSpPr/>
          <p:nvPr/>
        </p:nvGrpSpPr>
        <p:grpSpPr>
          <a:xfrm>
            <a:off x="1722862" y="5735889"/>
            <a:ext cx="7611735" cy="6484365"/>
            <a:chOff x="11464996" y="7813682"/>
            <a:chExt cx="6607408" cy="6484365"/>
          </a:xfrm>
        </p:grpSpPr>
        <p:sp>
          <p:nvSpPr>
            <p:cNvPr id="130" name="Google Shape;130;p3"/>
            <p:cNvSpPr txBox="1"/>
            <p:nvPr/>
          </p:nvSpPr>
          <p:spPr>
            <a:xfrm>
              <a:off x="11464996" y="8522747"/>
              <a:ext cx="6582900" cy="5775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This case study dives into the successful digital transformation of a psychiatry group seeking significant growth. Our team was tasked with developing and implementing a comprehensive digital marketing strategy to connect with potential patients and drive revenue.</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By leveraging our expertise in SEO, content marketing, and Google Business Profile, we were able to dramatically reduce client acquisition costs, increase website traffic, and ultimately boost revenue by tenfold.</a:t>
              </a:r>
              <a:endParaRPr b="0" i="0" sz="2600" u="none" cap="none" strike="noStrike">
                <a:solidFill>
                  <a:schemeClr val="dk1"/>
                </a:solidFill>
                <a:latin typeface="Heebo"/>
                <a:ea typeface="Heebo"/>
                <a:cs typeface="Heebo"/>
                <a:sym typeface="Heebo"/>
              </a:endParaRPr>
            </a:p>
          </p:txBody>
        </p:sp>
        <p:sp>
          <p:nvSpPr>
            <p:cNvPr id="131" name="Google Shape;131;p3"/>
            <p:cNvSpPr txBox="1"/>
            <p:nvPr/>
          </p:nvSpPr>
          <p:spPr>
            <a:xfrm>
              <a:off x="11489504" y="7813682"/>
              <a:ext cx="6582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Branding | Marketing | Advertising</a:t>
              </a:r>
              <a:endParaRPr b="1" i="0" sz="2600" u="none" cap="none" strike="noStrike">
                <a:solidFill>
                  <a:schemeClr val="dk1"/>
                </a:solidFill>
                <a:latin typeface="Heebo"/>
                <a:ea typeface="Heebo"/>
                <a:cs typeface="Heebo"/>
                <a:sym typeface="Heebo"/>
              </a:endParaRPr>
            </a:p>
          </p:txBody>
        </p:sp>
      </p:grpSp>
      <p:grpSp>
        <p:nvGrpSpPr>
          <p:cNvPr id="132" name="Google Shape;132;p3"/>
          <p:cNvGrpSpPr/>
          <p:nvPr/>
        </p:nvGrpSpPr>
        <p:grpSpPr>
          <a:xfrm>
            <a:off x="1688768" y="1453685"/>
            <a:ext cx="8674500" cy="1404812"/>
            <a:chOff x="11430771" y="2042646"/>
            <a:chExt cx="8674500" cy="1404812"/>
          </a:xfrm>
        </p:grpSpPr>
        <p:sp>
          <p:nvSpPr>
            <p:cNvPr id="133" name="Google Shape;133;p3"/>
            <p:cNvSpPr txBox="1"/>
            <p:nvPr/>
          </p:nvSpPr>
          <p:spPr>
            <a:xfrm>
              <a:off x="11464997" y="204264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accent1"/>
                </a:solidFill>
                <a:latin typeface="Heebo"/>
                <a:ea typeface="Heebo"/>
                <a:cs typeface="Heebo"/>
                <a:sym typeface="Heebo"/>
              </a:endParaRPr>
            </a:p>
          </p:txBody>
        </p:sp>
        <p:sp>
          <p:nvSpPr>
            <p:cNvPr id="134" name="Google Shape;134;p3"/>
            <p:cNvSpPr txBox="1"/>
            <p:nvPr/>
          </p:nvSpPr>
          <p:spPr>
            <a:xfrm>
              <a:off x="11430771" y="3139658"/>
              <a:ext cx="867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3"/>
          <p:cNvSpPr/>
          <p:nvPr/>
        </p:nvSpPr>
        <p:spPr>
          <a:xfrm>
            <a:off x="10400635" y="8077200"/>
            <a:ext cx="1219200" cy="1219200"/>
          </a:xfrm>
          <a:prstGeom prst="frame">
            <a:avLst>
              <a:gd fmla="val 20477" name="adj1"/>
            </a:avLst>
          </a:prstGeom>
          <a:solidFill>
            <a:schemeClr val="accent2">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36" name="Google Shape;136;p3"/>
          <p:cNvSpPr/>
          <p:nvPr/>
        </p:nvSpPr>
        <p:spPr>
          <a:xfrm>
            <a:off x="14706600" y="6029325"/>
            <a:ext cx="6632700" cy="4876800"/>
          </a:xfrm>
          <a:prstGeom prst="roundRect">
            <a:avLst>
              <a:gd fmla="val 4430" name="adj"/>
            </a:avLst>
          </a:prstGeom>
          <a:solidFill>
            <a:schemeClr val="accent2"/>
          </a:solidFill>
          <a:ln>
            <a:noFill/>
          </a:ln>
          <a:effectLst>
            <a:outerShdw blurRad="266700" rotWithShape="0" algn="ctr" dir="5400000" dist="50800">
              <a:schemeClr val="accent1">
                <a:alpha val="32549"/>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37" name="Google Shape;137;p3"/>
          <p:cNvGrpSpPr/>
          <p:nvPr/>
        </p:nvGrpSpPr>
        <p:grpSpPr>
          <a:xfrm>
            <a:off x="15259413" y="6601430"/>
            <a:ext cx="5621100" cy="3637996"/>
            <a:chOff x="13293795" y="6289676"/>
            <a:chExt cx="5621100" cy="3637996"/>
          </a:xfrm>
        </p:grpSpPr>
        <p:sp>
          <p:nvSpPr>
            <p:cNvPr id="138" name="Google Shape;138;p3"/>
            <p:cNvSpPr txBox="1"/>
            <p:nvPr/>
          </p:nvSpPr>
          <p:spPr>
            <a:xfrm>
              <a:off x="13293795" y="7033872"/>
              <a:ext cx="56211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Patients are the revenue stream that sustains a clinic's operations.</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Every patient represents a chance to improve someone's life and contribute to a healthier community.</a:t>
              </a:r>
              <a:endParaRPr b="0" i="0" sz="2600" u="none" cap="none" strike="noStrike">
                <a:solidFill>
                  <a:schemeClr val="dk1"/>
                </a:solidFill>
                <a:latin typeface="Heebo"/>
                <a:ea typeface="Heebo"/>
                <a:cs typeface="Heebo"/>
                <a:sym typeface="Heebo"/>
              </a:endParaRPr>
            </a:p>
          </p:txBody>
        </p:sp>
        <p:sp>
          <p:nvSpPr>
            <p:cNvPr id="139" name="Google Shape;139;p3"/>
            <p:cNvSpPr txBox="1"/>
            <p:nvPr/>
          </p:nvSpPr>
          <p:spPr>
            <a:xfrm>
              <a:off x="13318309" y="6289676"/>
              <a:ext cx="2874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Need Patients</a:t>
              </a:r>
              <a:endParaRPr b="1" i="0" sz="2600" u="none" cap="none" strike="noStrike">
                <a:solidFill>
                  <a:schemeClr val="dk1"/>
                </a:solidFill>
                <a:latin typeface="Heebo"/>
                <a:ea typeface="Heebo"/>
                <a:cs typeface="Heebo"/>
                <a:sym typeface="Heebo"/>
              </a:endParaRPr>
            </a:p>
          </p:txBody>
        </p:sp>
      </p:grpSp>
      <p:sp>
        <p:nvSpPr>
          <p:cNvPr id="140" name="Google Shape;140;p3"/>
          <p:cNvSpPr/>
          <p:nvPr/>
        </p:nvSpPr>
        <p:spPr>
          <a:xfrm flipH="1">
            <a:off x="22212767" y="11597498"/>
            <a:ext cx="2171233" cy="2156828"/>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41" name="Google Shape;141;p3"/>
          <p:cNvSpPr/>
          <p:nvPr/>
        </p:nvSpPr>
        <p:spPr>
          <a:xfrm>
            <a:off x="20714803" y="10316006"/>
            <a:ext cx="399188" cy="399188"/>
          </a:xfrm>
          <a:prstGeom prst="plus">
            <a:avLst>
              <a:gd fmla="val 32596" name="adj"/>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42" name="Google Shape;142;p3"/>
          <p:cNvSpPr/>
          <p:nvPr/>
        </p:nvSpPr>
        <p:spPr>
          <a:xfrm>
            <a:off x="1209674" y="2288711"/>
            <a:ext cx="1823400" cy="1823400"/>
          </a:xfrm>
          <a:prstGeom prst="ellipse">
            <a:avLst/>
          </a:prstGeom>
          <a:gradFill>
            <a:gsLst>
              <a:gs pos="0">
                <a:srgbClr val="FF910B"/>
              </a:gs>
              <a:gs pos="44000">
                <a:srgbClr val="F0A202">
                  <a:alpha val="65490"/>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43" name="Google Shape;143;p3"/>
          <p:cNvSpPr txBox="1"/>
          <p:nvPr/>
        </p:nvSpPr>
        <p:spPr>
          <a:xfrm>
            <a:off x="1629550" y="2532775"/>
            <a:ext cx="88956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Executive </a:t>
            </a:r>
            <a:r>
              <a:rPr b="0" i="0" lang="en-ID" sz="8800" u="none" cap="none" strike="noStrike">
                <a:solidFill>
                  <a:srgbClr val="FF910B"/>
                </a:solidFill>
                <a:latin typeface="Inter SemiBold"/>
                <a:ea typeface="Inter SemiBold"/>
                <a:cs typeface="Inter SemiBold"/>
                <a:sym typeface="Inter SemiBold"/>
              </a:rPr>
              <a:t>Summary</a:t>
            </a:r>
            <a:endParaRPr b="0" i="0" sz="1400" u="none" cap="none" strike="noStrike">
              <a:solidFill>
                <a:srgbClr val="FF910B"/>
              </a:solidFill>
              <a:latin typeface="Arial"/>
              <a:ea typeface="Arial"/>
              <a:cs typeface="Arial"/>
              <a:sym typeface="Arial"/>
            </a:endParaRPr>
          </a:p>
        </p:txBody>
      </p:sp>
      <p:pic>
        <p:nvPicPr>
          <p:cNvPr id="144" name="Google Shape;144;p3"/>
          <p:cNvPicPr preferRelativeResize="0"/>
          <p:nvPr/>
        </p:nvPicPr>
        <p:blipFill rotWithShape="1">
          <a:blip r:embed="rId4">
            <a:alphaModFix/>
          </a:blip>
          <a:srcRect b="34463" l="27500" r="31830" t="0"/>
          <a:stretch/>
        </p:blipFill>
        <p:spPr>
          <a:xfrm>
            <a:off x="215963" y="5391513"/>
            <a:ext cx="1413576" cy="1275625"/>
          </a:xfrm>
          <a:prstGeom prst="rect">
            <a:avLst/>
          </a:prstGeom>
          <a:noFill/>
          <a:ln>
            <a:noFill/>
          </a:ln>
        </p:spPr>
      </p:pic>
      <p:pic>
        <p:nvPicPr>
          <p:cNvPr id="145" name="Google Shape;145;p3"/>
          <p:cNvPicPr preferRelativeResize="0"/>
          <p:nvPr/>
        </p:nvPicPr>
        <p:blipFill rotWithShape="1">
          <a:blip r:embed="rId4">
            <a:alphaModFix/>
          </a:blip>
          <a:srcRect b="34463" l="27500" r="31830" t="0"/>
          <a:stretch/>
        </p:blipFill>
        <p:spPr>
          <a:xfrm>
            <a:off x="17687176" y="206544"/>
            <a:ext cx="796801" cy="719027"/>
          </a:xfrm>
          <a:prstGeom prst="rect">
            <a:avLst/>
          </a:prstGeom>
          <a:noFill/>
          <a:ln>
            <a:noFill/>
          </a:ln>
        </p:spPr>
      </p:pic>
      <p:sp>
        <p:nvSpPr>
          <p:cNvPr id="146" name="Google Shape;146;p3"/>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7"/>
          <p:cNvPicPr preferRelativeResize="0"/>
          <p:nvPr>
            <p:ph idx="2" type="pic"/>
          </p:nvPr>
        </p:nvPicPr>
        <p:blipFill rotWithShape="1">
          <a:blip r:embed="rId3">
            <a:alphaModFix/>
          </a:blip>
          <a:srcRect b="8284" l="-1290" r="7744" t="8284"/>
          <a:stretch/>
        </p:blipFill>
        <p:spPr>
          <a:xfrm>
            <a:off x="13411200" y="-19050"/>
            <a:ext cx="10972802" cy="13735199"/>
          </a:xfrm>
          <a:prstGeom prst="rect">
            <a:avLst/>
          </a:prstGeom>
          <a:solidFill>
            <a:schemeClr val="lt2"/>
          </a:solidFill>
          <a:ln>
            <a:noFill/>
          </a:ln>
        </p:spPr>
      </p:pic>
      <p:sp>
        <p:nvSpPr>
          <p:cNvPr id="152" name="Google Shape;152;p7"/>
          <p:cNvSpPr/>
          <p:nvPr/>
        </p:nvSpPr>
        <p:spPr>
          <a:xfrm>
            <a:off x="0" y="6424625"/>
            <a:ext cx="13411200" cy="721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53" name="Google Shape;153;p7"/>
          <p:cNvGrpSpPr/>
          <p:nvPr/>
        </p:nvGrpSpPr>
        <p:grpSpPr>
          <a:xfrm>
            <a:off x="500017" y="7243300"/>
            <a:ext cx="11929460" cy="5043475"/>
            <a:chOff x="1193769" y="8534396"/>
            <a:chExt cx="10642751" cy="5043475"/>
          </a:xfrm>
        </p:grpSpPr>
        <p:grpSp>
          <p:nvGrpSpPr>
            <p:cNvPr id="154" name="Google Shape;154;p7"/>
            <p:cNvGrpSpPr/>
            <p:nvPr/>
          </p:nvGrpSpPr>
          <p:grpSpPr>
            <a:xfrm>
              <a:off x="2315120" y="8534396"/>
              <a:ext cx="9521400" cy="5043475"/>
              <a:chOff x="11464984" y="7051672"/>
              <a:chExt cx="9521400" cy="5043475"/>
            </a:xfrm>
          </p:grpSpPr>
          <p:sp>
            <p:nvSpPr>
              <p:cNvPr id="155" name="Google Shape;155;p7"/>
              <p:cNvSpPr txBox="1"/>
              <p:nvPr/>
            </p:nvSpPr>
            <p:spPr>
              <a:xfrm>
                <a:off x="11464984" y="7760747"/>
                <a:ext cx="9521400" cy="43344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 They were stuck at a plateau of 50-60 patient visits per day.</a:t>
                </a:r>
                <a:endParaRPr b="0" i="0" sz="2600" u="none" cap="none" strike="noStrike">
                  <a:solidFill>
                    <a:schemeClr val="lt1"/>
                  </a:solidFill>
                  <a:latin typeface="Heebo"/>
                  <a:ea typeface="Heebo"/>
                  <a:cs typeface="Heebo"/>
                  <a:sym typeface="Heebo"/>
                </a:endParaRPr>
              </a:p>
              <a:p>
                <a:pPr indent="0" lvl="0" marL="54000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Could not grow no matter what they tried.</a:t>
                </a:r>
                <a:endParaRPr b="0" i="0" sz="2600" u="none" cap="none" strike="noStrike">
                  <a:solidFill>
                    <a:schemeClr val="lt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chemeClr val="lt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 Current marketing efforts did not connect with potential clients.</a:t>
                </a:r>
                <a:endParaRPr b="0" i="0" sz="2600" u="none" cap="none" strike="noStrike">
                  <a:solidFill>
                    <a:schemeClr val="lt1"/>
                  </a:solidFill>
                  <a:latin typeface="Heebo"/>
                  <a:ea typeface="Heebo"/>
                  <a:cs typeface="Heebo"/>
                  <a:sym typeface="Heebo"/>
                </a:endParaRPr>
              </a:p>
              <a:p>
                <a:pPr indent="0" lvl="0" marL="54000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They used a national company, who’s SEO/Content was the same for all clients.</a:t>
                </a:r>
                <a:endParaRPr b="0" i="0" sz="2600" u="none" cap="none" strike="noStrike">
                  <a:solidFill>
                    <a:schemeClr val="lt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chemeClr val="lt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 They had a 35% “no-show” rate.</a:t>
                </a:r>
                <a:endParaRPr b="0" i="0" sz="2600" u="none" cap="none" strike="noStrike">
                  <a:solidFill>
                    <a:schemeClr val="lt1"/>
                  </a:solidFill>
                  <a:latin typeface="Heebo"/>
                  <a:ea typeface="Heebo"/>
                  <a:cs typeface="Heebo"/>
                  <a:sym typeface="Heebo"/>
                </a:endParaRPr>
              </a:p>
              <a:p>
                <a:pPr indent="0" lvl="0" marL="54000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Clients did not trust, did not value, and did not feel connected.</a:t>
                </a:r>
                <a:endParaRPr b="0" i="0" sz="2600" u="none" cap="none" strike="noStrike">
                  <a:solidFill>
                    <a:schemeClr val="lt1"/>
                  </a:solidFill>
                  <a:latin typeface="Heebo"/>
                  <a:ea typeface="Heebo"/>
                  <a:cs typeface="Heebo"/>
                  <a:sym typeface="Heebo"/>
                </a:endParaRPr>
              </a:p>
            </p:txBody>
          </p:sp>
          <p:sp>
            <p:nvSpPr>
              <p:cNvPr id="156" name="Google Shape;156;p7"/>
              <p:cNvSpPr txBox="1"/>
              <p:nvPr/>
            </p:nvSpPr>
            <p:spPr>
              <a:xfrm>
                <a:off x="11489509" y="7051672"/>
                <a:ext cx="9149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The psychiatry group faced several key challenges:</a:t>
                </a:r>
                <a:endParaRPr b="1" i="0" sz="2600" u="none" cap="none" strike="noStrike">
                  <a:solidFill>
                    <a:schemeClr val="lt1"/>
                  </a:solidFill>
                  <a:latin typeface="Heebo"/>
                  <a:ea typeface="Heebo"/>
                  <a:cs typeface="Heebo"/>
                  <a:sym typeface="Heebo"/>
                </a:endParaRPr>
              </a:p>
            </p:txBody>
          </p:sp>
        </p:grpSp>
        <p:pic>
          <p:nvPicPr>
            <p:cNvPr id="157" name="Google Shape;157;p7"/>
            <p:cNvPicPr preferRelativeResize="0"/>
            <p:nvPr/>
          </p:nvPicPr>
          <p:blipFill rotWithShape="1">
            <a:blip r:embed="rId4">
              <a:alphaModFix/>
            </a:blip>
            <a:srcRect b="0" l="0" r="0" t="0"/>
            <a:stretch/>
          </p:blipFill>
          <p:spPr>
            <a:xfrm>
              <a:off x="1193769" y="8534400"/>
              <a:ext cx="669957" cy="669957"/>
            </a:xfrm>
            <a:prstGeom prst="rect">
              <a:avLst/>
            </a:prstGeom>
            <a:noFill/>
            <a:ln>
              <a:noFill/>
            </a:ln>
          </p:spPr>
        </p:pic>
      </p:grpSp>
      <p:sp>
        <p:nvSpPr>
          <p:cNvPr id="158" name="Google Shape;158;p7"/>
          <p:cNvSpPr/>
          <p:nvPr/>
        </p:nvSpPr>
        <p:spPr>
          <a:xfrm>
            <a:off x="12814770" y="4436607"/>
            <a:ext cx="9149097" cy="8500386"/>
          </a:xfrm>
          <a:prstGeom prst="roundRect">
            <a:avLst>
              <a:gd fmla="val 1927" name="adj"/>
            </a:avLst>
          </a:prstGeom>
          <a:solidFill>
            <a:schemeClr val="accent2"/>
          </a:solidFill>
          <a:ln>
            <a:noFill/>
          </a:ln>
          <a:effectLst>
            <a:outerShdw blurRad="266700" rotWithShape="0" algn="ctr" dir="5400000" dist="50800">
              <a:schemeClr val="accent1">
                <a:alpha val="32549"/>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59" name="Google Shape;159;p7"/>
          <p:cNvGrpSpPr/>
          <p:nvPr/>
        </p:nvGrpSpPr>
        <p:grpSpPr>
          <a:xfrm>
            <a:off x="13734414" y="5410564"/>
            <a:ext cx="7945071" cy="6972783"/>
            <a:chOff x="12520284" y="5286348"/>
            <a:chExt cx="7945071" cy="6972783"/>
          </a:xfrm>
        </p:grpSpPr>
        <p:grpSp>
          <p:nvGrpSpPr>
            <p:cNvPr id="160" name="Google Shape;160;p7"/>
            <p:cNvGrpSpPr/>
            <p:nvPr/>
          </p:nvGrpSpPr>
          <p:grpSpPr>
            <a:xfrm>
              <a:off x="12520284" y="5286348"/>
              <a:ext cx="7945071" cy="2161971"/>
              <a:chOff x="12602330" y="5400648"/>
              <a:chExt cx="7945071" cy="2161971"/>
            </a:xfrm>
          </p:grpSpPr>
          <p:grpSp>
            <p:nvGrpSpPr>
              <p:cNvPr id="161" name="Google Shape;161;p7"/>
              <p:cNvGrpSpPr/>
              <p:nvPr/>
            </p:nvGrpSpPr>
            <p:grpSpPr>
              <a:xfrm>
                <a:off x="14027783" y="5400659"/>
                <a:ext cx="6519618" cy="2161960"/>
                <a:chOff x="14027783" y="5484198"/>
                <a:chExt cx="6519618" cy="2161960"/>
              </a:xfrm>
            </p:grpSpPr>
            <p:sp>
              <p:nvSpPr>
                <p:cNvPr id="162" name="Google Shape;162;p7"/>
                <p:cNvSpPr txBox="1"/>
                <p:nvPr/>
              </p:nvSpPr>
              <p:spPr>
                <a:xfrm>
                  <a:off x="14027801" y="6193258"/>
                  <a:ext cx="65196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accent1"/>
                      </a:solidFill>
                      <a:latin typeface="Heebo"/>
                      <a:ea typeface="Heebo"/>
                      <a:cs typeface="Heebo"/>
                      <a:sym typeface="Heebo"/>
                    </a:rPr>
                    <a:t>The practice had a weak online presence and struggled to attract new patients.</a:t>
                  </a:r>
                  <a:endParaRPr b="0" i="0" sz="2600" u="none" cap="none" strike="noStrike">
                    <a:solidFill>
                      <a:schemeClr val="accent1"/>
                    </a:solidFill>
                    <a:latin typeface="Heebo"/>
                    <a:ea typeface="Heebo"/>
                    <a:cs typeface="Heebo"/>
                    <a:sym typeface="Heebo"/>
                  </a:endParaRPr>
                </a:p>
                <a:p>
                  <a:pPr indent="-393700" lvl="0" marL="457200" marR="0" rtl="0" algn="l">
                    <a:lnSpc>
                      <a:spcPct val="120000"/>
                    </a:lnSpc>
                    <a:spcBef>
                      <a:spcPts val="0"/>
                    </a:spcBef>
                    <a:spcAft>
                      <a:spcPts val="0"/>
                    </a:spcAft>
                    <a:buClr>
                      <a:schemeClr val="accent1"/>
                    </a:buClr>
                    <a:buSzPts val="2600"/>
                    <a:buFont typeface="Heebo"/>
                    <a:buChar char="-"/>
                  </a:pPr>
                  <a:r>
                    <a:rPr b="0" i="0" lang="en-ID" sz="2600" u="none" cap="none" strike="noStrike">
                      <a:solidFill>
                        <a:schemeClr val="accent1"/>
                      </a:solidFill>
                      <a:latin typeface="Heebo"/>
                      <a:ea typeface="Heebo"/>
                      <a:cs typeface="Heebo"/>
                      <a:sym typeface="Heebo"/>
                    </a:rPr>
                    <a:t>Page 3 on Google</a:t>
                  </a:r>
                  <a:endParaRPr b="0" i="0" sz="2600" u="none" cap="none" strike="noStrike">
                    <a:solidFill>
                      <a:schemeClr val="accent1"/>
                    </a:solidFill>
                    <a:latin typeface="Heebo"/>
                    <a:ea typeface="Heebo"/>
                    <a:cs typeface="Heebo"/>
                    <a:sym typeface="Heebo"/>
                  </a:endParaRPr>
                </a:p>
              </p:txBody>
            </p:sp>
            <p:sp>
              <p:nvSpPr>
                <p:cNvPr id="163" name="Google Shape;163;p7"/>
                <p:cNvSpPr txBox="1"/>
                <p:nvPr/>
              </p:nvSpPr>
              <p:spPr>
                <a:xfrm>
                  <a:off x="14027783" y="5484198"/>
                  <a:ext cx="5199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Limited Online Visibility</a:t>
                  </a:r>
                  <a:endParaRPr b="1" i="0" sz="2600" u="none" cap="none" strike="noStrike">
                    <a:solidFill>
                      <a:schemeClr val="accent1"/>
                    </a:solidFill>
                    <a:latin typeface="Heebo"/>
                    <a:ea typeface="Heebo"/>
                    <a:cs typeface="Heebo"/>
                    <a:sym typeface="Heebo"/>
                  </a:endParaRPr>
                </a:p>
              </p:txBody>
            </p:sp>
          </p:grpSp>
          <p:pic>
            <p:nvPicPr>
              <p:cNvPr id="164" name="Google Shape;164;p7"/>
              <p:cNvPicPr preferRelativeResize="0"/>
              <p:nvPr/>
            </p:nvPicPr>
            <p:blipFill rotWithShape="1">
              <a:blip r:embed="rId5">
                <a:alphaModFix/>
              </a:blip>
              <a:srcRect b="0" l="0" r="0" t="0"/>
              <a:stretch/>
            </p:blipFill>
            <p:spPr>
              <a:xfrm>
                <a:off x="12602330" y="5400648"/>
                <a:ext cx="659520" cy="659520"/>
              </a:xfrm>
              <a:prstGeom prst="rect">
                <a:avLst/>
              </a:prstGeom>
              <a:noFill/>
              <a:ln>
                <a:noFill/>
              </a:ln>
            </p:spPr>
          </p:pic>
        </p:grpSp>
        <p:grpSp>
          <p:nvGrpSpPr>
            <p:cNvPr id="165" name="Google Shape;165;p7"/>
            <p:cNvGrpSpPr/>
            <p:nvPr/>
          </p:nvGrpSpPr>
          <p:grpSpPr>
            <a:xfrm>
              <a:off x="12520284" y="7691754"/>
              <a:ext cx="7604854" cy="2161971"/>
              <a:chOff x="12501234" y="7747440"/>
              <a:chExt cx="7604854" cy="2161971"/>
            </a:xfrm>
          </p:grpSpPr>
          <p:grpSp>
            <p:nvGrpSpPr>
              <p:cNvPr id="166" name="Google Shape;166;p7"/>
              <p:cNvGrpSpPr/>
              <p:nvPr/>
            </p:nvGrpSpPr>
            <p:grpSpPr>
              <a:xfrm>
                <a:off x="13913488" y="7747445"/>
                <a:ext cx="6192600" cy="2161966"/>
                <a:chOff x="13913488" y="7832982"/>
                <a:chExt cx="6192600" cy="2161966"/>
              </a:xfrm>
            </p:grpSpPr>
            <p:sp>
              <p:nvSpPr>
                <p:cNvPr id="167" name="Google Shape;167;p7"/>
                <p:cNvSpPr txBox="1"/>
                <p:nvPr/>
              </p:nvSpPr>
              <p:spPr>
                <a:xfrm>
                  <a:off x="13913501" y="8542048"/>
                  <a:ext cx="58638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accent1"/>
                      </a:solidFill>
                      <a:latin typeface="Heebo"/>
                      <a:ea typeface="Heebo"/>
                      <a:cs typeface="Heebo"/>
                      <a:sym typeface="Heebo"/>
                    </a:rPr>
                    <a:t>Traditional marketing methods were expensive and inefficient.</a:t>
                  </a:r>
                  <a:endParaRPr b="0" i="0" sz="2600" u="none" cap="none" strike="noStrike">
                    <a:solidFill>
                      <a:schemeClr val="accent1"/>
                    </a:solidFill>
                    <a:latin typeface="Heebo"/>
                    <a:ea typeface="Heebo"/>
                    <a:cs typeface="Heebo"/>
                    <a:sym typeface="Heebo"/>
                  </a:endParaRPr>
                </a:p>
                <a:p>
                  <a:pPr indent="-393700" lvl="0" marL="457200" marR="0" rtl="0" algn="l">
                    <a:lnSpc>
                      <a:spcPct val="120000"/>
                    </a:lnSpc>
                    <a:spcBef>
                      <a:spcPts val="0"/>
                    </a:spcBef>
                    <a:spcAft>
                      <a:spcPts val="0"/>
                    </a:spcAft>
                    <a:buClr>
                      <a:schemeClr val="accent1"/>
                    </a:buClr>
                    <a:buSzPts val="2600"/>
                    <a:buFont typeface="Heebo"/>
                    <a:buChar char="-"/>
                  </a:pPr>
                  <a:r>
                    <a:rPr b="0" i="0" lang="en-ID" sz="2600" u="none" cap="none" strike="noStrike">
                      <a:solidFill>
                        <a:schemeClr val="accent1"/>
                      </a:solidFill>
                      <a:latin typeface="Heebo"/>
                      <a:ea typeface="Heebo"/>
                      <a:cs typeface="Heebo"/>
                      <a:sym typeface="Heebo"/>
                    </a:rPr>
                    <a:t>$100+ client acquisition cost.</a:t>
                  </a:r>
                  <a:endParaRPr b="0" i="0" sz="2600" u="none" cap="none" strike="noStrike">
                    <a:solidFill>
                      <a:schemeClr val="accent1"/>
                    </a:solidFill>
                    <a:latin typeface="Heebo"/>
                    <a:ea typeface="Heebo"/>
                    <a:cs typeface="Heebo"/>
                    <a:sym typeface="Heebo"/>
                  </a:endParaRPr>
                </a:p>
              </p:txBody>
            </p:sp>
            <p:sp>
              <p:nvSpPr>
                <p:cNvPr id="168" name="Google Shape;168;p7"/>
                <p:cNvSpPr txBox="1"/>
                <p:nvPr/>
              </p:nvSpPr>
              <p:spPr>
                <a:xfrm>
                  <a:off x="13913488" y="7832982"/>
                  <a:ext cx="6192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High Client Acquisition Costs:</a:t>
                  </a:r>
                  <a:endParaRPr b="1" i="0" sz="2600" u="none" cap="none" strike="noStrike">
                    <a:solidFill>
                      <a:schemeClr val="accent1"/>
                    </a:solidFill>
                    <a:latin typeface="Heebo"/>
                    <a:ea typeface="Heebo"/>
                    <a:cs typeface="Heebo"/>
                    <a:sym typeface="Heebo"/>
                  </a:endParaRPr>
                </a:p>
              </p:txBody>
            </p:sp>
          </p:grpSp>
          <p:pic>
            <p:nvPicPr>
              <p:cNvPr id="169" name="Google Shape;169;p7"/>
              <p:cNvPicPr preferRelativeResize="0"/>
              <p:nvPr/>
            </p:nvPicPr>
            <p:blipFill rotWithShape="1">
              <a:blip r:embed="rId6">
                <a:alphaModFix/>
              </a:blip>
              <a:srcRect b="0" l="0" r="0" t="0"/>
              <a:stretch/>
            </p:blipFill>
            <p:spPr>
              <a:xfrm>
                <a:off x="12501234" y="7747440"/>
                <a:ext cx="659520" cy="659520"/>
              </a:xfrm>
              <a:prstGeom prst="rect">
                <a:avLst/>
              </a:prstGeom>
              <a:noFill/>
              <a:ln>
                <a:noFill/>
              </a:ln>
            </p:spPr>
          </p:pic>
        </p:grpSp>
        <p:grpSp>
          <p:nvGrpSpPr>
            <p:cNvPr id="170" name="Google Shape;170;p7"/>
            <p:cNvGrpSpPr/>
            <p:nvPr/>
          </p:nvGrpSpPr>
          <p:grpSpPr>
            <a:xfrm>
              <a:off x="12520284" y="10097159"/>
              <a:ext cx="7928892" cy="2161972"/>
              <a:chOff x="12542320" y="10020959"/>
              <a:chExt cx="7928892" cy="2161972"/>
            </a:xfrm>
          </p:grpSpPr>
          <p:grpSp>
            <p:nvGrpSpPr>
              <p:cNvPr id="171" name="Google Shape;171;p7"/>
              <p:cNvGrpSpPr/>
              <p:nvPr/>
            </p:nvGrpSpPr>
            <p:grpSpPr>
              <a:xfrm>
                <a:off x="13951601" y="10020959"/>
                <a:ext cx="6519611" cy="2161972"/>
                <a:chOff x="13951601" y="10181766"/>
                <a:chExt cx="6519611" cy="2161972"/>
              </a:xfrm>
            </p:grpSpPr>
            <p:sp>
              <p:nvSpPr>
                <p:cNvPr id="172" name="Google Shape;172;p7"/>
                <p:cNvSpPr txBox="1"/>
                <p:nvPr/>
              </p:nvSpPr>
              <p:spPr>
                <a:xfrm>
                  <a:off x="13951601" y="10890838"/>
                  <a:ext cx="65196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accent1"/>
                      </a:solidFill>
                      <a:latin typeface="Heebo"/>
                      <a:ea typeface="Heebo"/>
                      <a:cs typeface="Heebo"/>
                      <a:sym typeface="Heebo"/>
                    </a:rPr>
                    <a:t>The group aimed to expand its team and increase patient capacity but needed a sustainable growth strategy.</a:t>
                  </a:r>
                  <a:endParaRPr b="0" i="0" sz="2600" u="none" cap="none" strike="noStrike">
                    <a:solidFill>
                      <a:schemeClr val="accent1"/>
                    </a:solidFill>
                    <a:latin typeface="Heebo"/>
                    <a:ea typeface="Heebo"/>
                    <a:cs typeface="Heebo"/>
                    <a:sym typeface="Heebo"/>
                  </a:endParaRPr>
                </a:p>
              </p:txBody>
            </p:sp>
            <p:sp>
              <p:nvSpPr>
                <p:cNvPr id="173" name="Google Shape;173;p7"/>
                <p:cNvSpPr txBox="1"/>
                <p:nvPr/>
              </p:nvSpPr>
              <p:spPr>
                <a:xfrm>
                  <a:off x="13951612" y="10181766"/>
                  <a:ext cx="6519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Scaling the Practice</a:t>
                  </a:r>
                  <a:endParaRPr b="1" i="0" sz="2600" u="none" cap="none" strike="noStrike">
                    <a:solidFill>
                      <a:schemeClr val="accent1"/>
                    </a:solidFill>
                    <a:latin typeface="Heebo"/>
                    <a:ea typeface="Heebo"/>
                    <a:cs typeface="Heebo"/>
                    <a:sym typeface="Heebo"/>
                  </a:endParaRPr>
                </a:p>
              </p:txBody>
            </p:sp>
          </p:grpSp>
          <p:pic>
            <p:nvPicPr>
              <p:cNvPr id="174" name="Google Shape;174;p7"/>
              <p:cNvPicPr preferRelativeResize="0"/>
              <p:nvPr/>
            </p:nvPicPr>
            <p:blipFill rotWithShape="1">
              <a:blip r:embed="rId7">
                <a:alphaModFix/>
              </a:blip>
              <a:srcRect b="0" l="0" r="0" t="0"/>
              <a:stretch/>
            </p:blipFill>
            <p:spPr>
              <a:xfrm>
                <a:off x="12542320" y="10020960"/>
                <a:ext cx="659520" cy="659520"/>
              </a:xfrm>
              <a:prstGeom prst="rect">
                <a:avLst/>
              </a:prstGeom>
              <a:noFill/>
              <a:ln>
                <a:noFill/>
              </a:ln>
            </p:spPr>
          </p:pic>
        </p:grpSp>
      </p:grpSp>
      <p:sp>
        <p:nvSpPr>
          <p:cNvPr id="175" name="Google Shape;175;p7"/>
          <p:cNvSpPr/>
          <p:nvPr/>
        </p:nvSpPr>
        <p:spPr>
          <a:xfrm>
            <a:off x="11582400" y="1960755"/>
            <a:ext cx="1219200" cy="1219200"/>
          </a:xfrm>
          <a:prstGeom prst="frame">
            <a:avLst>
              <a:gd fmla="val 20477" name="adj1"/>
            </a:avLst>
          </a:prstGeom>
          <a:solidFill>
            <a:schemeClr val="accent2">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76" name="Google Shape;176;p7"/>
          <p:cNvSpPr/>
          <p:nvPr/>
        </p:nvSpPr>
        <p:spPr>
          <a:xfrm>
            <a:off x="11382806" y="8570252"/>
            <a:ext cx="399188" cy="399188"/>
          </a:xfrm>
          <a:prstGeom prst="plus">
            <a:avLst>
              <a:gd fmla="val 32596" name="adj"/>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77" name="Google Shape;177;p7"/>
          <p:cNvSpPr txBox="1"/>
          <p:nvPr/>
        </p:nvSpPr>
        <p:spPr>
          <a:xfrm>
            <a:off x="2283285" y="2719164"/>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The </a:t>
            </a:r>
            <a:r>
              <a:rPr b="0" i="0" lang="en-ID" sz="8800" u="none" cap="none" strike="noStrike">
                <a:solidFill>
                  <a:srgbClr val="FF910B"/>
                </a:solidFill>
                <a:latin typeface="Inter SemiBold"/>
                <a:ea typeface="Inter SemiBold"/>
                <a:cs typeface="Inter SemiBold"/>
                <a:sym typeface="Inter SemiBold"/>
              </a:rPr>
              <a:t>Challenges</a:t>
            </a:r>
            <a:endParaRPr b="0" i="0" sz="8800" u="none" cap="none" strike="noStrike">
              <a:solidFill>
                <a:srgbClr val="FF910B"/>
              </a:solidFill>
              <a:latin typeface="Inter SemiBold"/>
              <a:ea typeface="Inter SemiBold"/>
              <a:cs typeface="Inter SemiBold"/>
              <a:sym typeface="Inter SemiBold"/>
            </a:endParaRPr>
          </a:p>
        </p:txBody>
      </p:sp>
      <p:sp>
        <p:nvSpPr>
          <p:cNvPr id="178" name="Google Shape;178;p7"/>
          <p:cNvSpPr/>
          <p:nvPr/>
        </p:nvSpPr>
        <p:spPr>
          <a:xfrm>
            <a:off x="1825624" y="2438411"/>
            <a:ext cx="1823400" cy="1823400"/>
          </a:xfrm>
          <a:prstGeom prst="ellipse">
            <a:avLst/>
          </a:prstGeom>
          <a:gradFill>
            <a:gsLst>
              <a:gs pos="0">
                <a:srgbClr val="FF910B"/>
              </a:gs>
              <a:gs pos="44000">
                <a:srgbClr val="F0A202">
                  <a:alpha val="65490"/>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179" name="Google Shape;179;p7"/>
          <p:cNvPicPr preferRelativeResize="0"/>
          <p:nvPr/>
        </p:nvPicPr>
        <p:blipFill rotWithShape="1">
          <a:blip r:embed="rId8">
            <a:alphaModFix/>
          </a:blip>
          <a:srcRect b="34463" l="27500" r="31830" t="0"/>
          <a:stretch/>
        </p:blipFill>
        <p:spPr>
          <a:xfrm>
            <a:off x="17687176" y="206544"/>
            <a:ext cx="796801" cy="719027"/>
          </a:xfrm>
          <a:prstGeom prst="rect">
            <a:avLst/>
          </a:prstGeom>
          <a:noFill/>
          <a:ln>
            <a:noFill/>
          </a:ln>
        </p:spPr>
      </p:pic>
      <p:sp>
        <p:nvSpPr>
          <p:cNvPr id="180" name="Google Shape;180;p7"/>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
        <p:nvSpPr>
          <p:cNvPr id="181" name="Google Shape;181;p7"/>
          <p:cNvSpPr txBox="1"/>
          <p:nvPr/>
        </p:nvSpPr>
        <p:spPr>
          <a:xfrm>
            <a:off x="1722994" y="1453685"/>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accent1"/>
              </a:solidFill>
              <a:latin typeface="Heebo"/>
              <a:ea typeface="Heebo"/>
              <a:cs typeface="Heebo"/>
              <a:sym typeface="Heebo"/>
            </a:endParaRPr>
          </a:p>
        </p:txBody>
      </p:sp>
      <p:sp>
        <p:nvSpPr>
          <p:cNvPr id="182" name="Google Shape;182;p7"/>
          <p:cNvSpPr/>
          <p:nvPr/>
        </p:nvSpPr>
        <p:spPr>
          <a:xfrm rot="5400000">
            <a:off x="19001725" y="4463300"/>
            <a:ext cx="6732300" cy="2055300"/>
          </a:xfrm>
          <a:prstGeom prst="bentArrow">
            <a:avLst>
              <a:gd fmla="val 25000" name="adj1"/>
              <a:gd fmla="val 25000" name="adj2"/>
              <a:gd fmla="val 25000" name="adj3"/>
              <a:gd fmla="val 43750" name="adj4"/>
            </a:avLst>
          </a:prstGeom>
          <a:solidFill>
            <a:srgbClr val="FF910B">
              <a:alpha val="49803"/>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ebo"/>
              <a:ea typeface="Heebo"/>
              <a:cs typeface="Heebo"/>
              <a:sym typeface="Heebo"/>
            </a:endParaRPr>
          </a:p>
        </p:txBody>
      </p:sp>
      <p:sp>
        <p:nvSpPr>
          <p:cNvPr id="183" name="Google Shape;183;p7"/>
          <p:cNvSpPr txBox="1"/>
          <p:nvPr/>
        </p:nvSpPr>
        <p:spPr>
          <a:xfrm>
            <a:off x="16815275" y="1795100"/>
            <a:ext cx="4864200" cy="112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Empty Chairs</a:t>
            </a:r>
            <a:endParaRPr b="0" i="0" sz="5600" u="none" cap="none" strike="noStrike">
              <a:solidFill>
                <a:schemeClr val="dk1"/>
              </a:solidFill>
              <a:latin typeface="Heebo"/>
              <a:ea typeface="Heebo"/>
              <a:cs typeface="Heebo"/>
              <a:sym typeface="Heeb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
          <p:cNvSpPr/>
          <p:nvPr/>
        </p:nvSpPr>
        <p:spPr>
          <a:xfrm>
            <a:off x="12190054" y="0"/>
            <a:ext cx="12191740" cy="746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89" name="Google Shape;189;p4"/>
          <p:cNvSpPr/>
          <p:nvPr/>
        </p:nvSpPr>
        <p:spPr>
          <a:xfrm>
            <a:off x="606425" y="5187800"/>
            <a:ext cx="10865400" cy="1823400"/>
          </a:xfrm>
          <a:prstGeom prst="roundRect">
            <a:avLst>
              <a:gd fmla="val 9136"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90" name="Google Shape;190;p4"/>
          <p:cNvSpPr/>
          <p:nvPr/>
        </p:nvSpPr>
        <p:spPr>
          <a:xfrm>
            <a:off x="606425" y="3072250"/>
            <a:ext cx="10865400" cy="1823400"/>
          </a:xfrm>
          <a:prstGeom prst="roundRect">
            <a:avLst>
              <a:gd fmla="val 5999" name="adj"/>
            </a:avLst>
          </a:prstGeom>
          <a:solidFill>
            <a:schemeClr val="accent1"/>
          </a:solidFill>
          <a:ln>
            <a:noFill/>
          </a:ln>
          <a:effectLst>
            <a:outerShdw blurRad="266700" rotWithShape="0" algn="ctr" dir="5400000" dist="50800">
              <a:schemeClr val="accent1">
                <a:alpha val="32549"/>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91" name="Google Shape;191;p4"/>
          <p:cNvGrpSpPr/>
          <p:nvPr/>
        </p:nvGrpSpPr>
        <p:grpSpPr>
          <a:xfrm>
            <a:off x="899868" y="3198500"/>
            <a:ext cx="10572415" cy="1529575"/>
            <a:chOff x="899766" y="2042825"/>
            <a:chExt cx="8879159" cy="1529575"/>
          </a:xfrm>
        </p:grpSpPr>
        <p:grpSp>
          <p:nvGrpSpPr>
            <p:cNvPr id="192" name="Google Shape;192;p4"/>
            <p:cNvGrpSpPr/>
            <p:nvPr/>
          </p:nvGrpSpPr>
          <p:grpSpPr>
            <a:xfrm>
              <a:off x="1825625" y="2042825"/>
              <a:ext cx="7953300" cy="1529575"/>
              <a:chOff x="9710598" y="7813666"/>
              <a:chExt cx="7953300" cy="1529575"/>
            </a:xfrm>
          </p:grpSpPr>
          <p:sp>
            <p:nvSpPr>
              <p:cNvPr id="193" name="Google Shape;193;p4"/>
              <p:cNvSpPr txBox="1"/>
              <p:nvPr/>
            </p:nvSpPr>
            <p:spPr>
              <a:xfrm>
                <a:off x="9710598" y="8370341"/>
                <a:ext cx="79533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We forced Google to rank the practice #1, #2, &amp; #3 for GBP.</a:t>
                </a:r>
                <a:endParaRPr b="0" i="0" sz="2600" u="none" cap="none" strike="noStrike">
                  <a:solidFill>
                    <a:schemeClr val="lt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From 25 calls per location to 800+ calls per location.</a:t>
                </a:r>
                <a:endParaRPr b="0" i="0" sz="2600" u="none" cap="none" strike="noStrike">
                  <a:solidFill>
                    <a:schemeClr val="lt1"/>
                  </a:solidFill>
                  <a:latin typeface="Heebo"/>
                  <a:ea typeface="Heebo"/>
                  <a:cs typeface="Heebo"/>
                  <a:sym typeface="Heebo"/>
                </a:endParaRPr>
              </a:p>
            </p:txBody>
          </p:sp>
          <p:sp>
            <p:nvSpPr>
              <p:cNvPr id="194" name="Google Shape;194;p4"/>
              <p:cNvSpPr txBox="1"/>
              <p:nvPr/>
            </p:nvSpPr>
            <p:spPr>
              <a:xfrm>
                <a:off x="9710602" y="7813666"/>
                <a:ext cx="77184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Dominate 3-5 Mile Radius From Each Location:</a:t>
                </a:r>
                <a:endParaRPr b="1" i="0" sz="2600" u="none" cap="none" strike="noStrike">
                  <a:solidFill>
                    <a:schemeClr val="lt1"/>
                  </a:solidFill>
                  <a:latin typeface="Heebo"/>
                  <a:ea typeface="Heebo"/>
                  <a:cs typeface="Heebo"/>
                  <a:sym typeface="Heebo"/>
                </a:endParaRPr>
              </a:p>
            </p:txBody>
          </p:sp>
        </p:grpSp>
        <p:pic>
          <p:nvPicPr>
            <p:cNvPr id="195" name="Google Shape;195;p4"/>
            <p:cNvPicPr preferRelativeResize="0"/>
            <p:nvPr/>
          </p:nvPicPr>
          <p:blipFill rotWithShape="1">
            <a:blip r:embed="rId3">
              <a:alphaModFix/>
            </a:blip>
            <a:srcRect b="0" l="0" r="0" t="0"/>
            <a:stretch/>
          </p:blipFill>
          <p:spPr>
            <a:xfrm>
              <a:off x="899766" y="2271435"/>
              <a:ext cx="609603" cy="609603"/>
            </a:xfrm>
            <a:prstGeom prst="rect">
              <a:avLst/>
            </a:prstGeom>
            <a:noFill/>
            <a:ln>
              <a:noFill/>
            </a:ln>
          </p:spPr>
        </p:pic>
      </p:grpSp>
      <p:grpSp>
        <p:nvGrpSpPr>
          <p:cNvPr id="196" name="Google Shape;196;p4"/>
          <p:cNvGrpSpPr/>
          <p:nvPr/>
        </p:nvGrpSpPr>
        <p:grpSpPr>
          <a:xfrm>
            <a:off x="835248" y="5359405"/>
            <a:ext cx="9764375" cy="1544491"/>
            <a:chOff x="1406940" y="5449796"/>
            <a:chExt cx="7882760" cy="1544491"/>
          </a:xfrm>
        </p:grpSpPr>
        <p:grpSp>
          <p:nvGrpSpPr>
            <p:cNvPr id="197" name="Google Shape;197;p4"/>
            <p:cNvGrpSpPr/>
            <p:nvPr/>
          </p:nvGrpSpPr>
          <p:grpSpPr>
            <a:xfrm>
              <a:off x="2228300" y="5449796"/>
              <a:ext cx="7061400" cy="1544491"/>
              <a:chOff x="10760973" y="7338306"/>
              <a:chExt cx="7061400" cy="1544491"/>
            </a:xfrm>
          </p:grpSpPr>
          <p:sp>
            <p:nvSpPr>
              <p:cNvPr id="198" name="Google Shape;198;p4"/>
              <p:cNvSpPr txBox="1"/>
              <p:nvPr/>
            </p:nvSpPr>
            <p:spPr>
              <a:xfrm>
                <a:off x="10760973" y="7828597"/>
                <a:ext cx="7061400" cy="105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Client committed to dominating SEO.</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Ra</a:t>
                </a:r>
                <a:r>
                  <a:rPr lang="en-ID" sz="2600">
                    <a:solidFill>
                      <a:schemeClr val="dk1"/>
                    </a:solidFill>
                    <a:latin typeface="Heebo"/>
                    <a:ea typeface="Heebo"/>
                    <a:cs typeface="Heebo"/>
                    <a:sym typeface="Heebo"/>
                  </a:rPr>
                  <a:t>nked as a</a:t>
                </a:r>
                <a:r>
                  <a:rPr b="0" i="0" lang="en-ID" sz="2600" u="none" cap="none" strike="noStrike">
                    <a:solidFill>
                      <a:schemeClr val="dk1"/>
                    </a:solidFill>
                    <a:latin typeface="Heebo"/>
                    <a:ea typeface="Heebo"/>
                    <a:cs typeface="Heebo"/>
                    <a:sym typeface="Heebo"/>
                  </a:rPr>
                  <a:t> 25 Psychiatry Blog in the USA.</a:t>
                </a:r>
                <a:endParaRPr b="0" i="0" sz="2600" u="none" cap="none" strike="noStrike">
                  <a:solidFill>
                    <a:schemeClr val="dk1"/>
                  </a:solidFill>
                  <a:latin typeface="Heebo"/>
                  <a:ea typeface="Heebo"/>
                  <a:cs typeface="Heebo"/>
                  <a:sym typeface="Heebo"/>
                </a:endParaRPr>
              </a:p>
            </p:txBody>
          </p:sp>
          <p:sp>
            <p:nvSpPr>
              <p:cNvPr id="199" name="Google Shape;199;p4"/>
              <p:cNvSpPr txBox="1"/>
              <p:nvPr/>
            </p:nvSpPr>
            <p:spPr>
              <a:xfrm>
                <a:off x="10791584" y="733830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Increase Website Traffic:</a:t>
                </a:r>
                <a:endParaRPr b="1" i="0" sz="2600" u="none" cap="none" strike="noStrike">
                  <a:solidFill>
                    <a:schemeClr val="dk1"/>
                  </a:solidFill>
                  <a:latin typeface="Heebo"/>
                  <a:ea typeface="Heebo"/>
                  <a:cs typeface="Heebo"/>
                  <a:sym typeface="Heebo"/>
                </a:endParaRPr>
              </a:p>
            </p:txBody>
          </p:sp>
        </p:grpSp>
        <p:pic>
          <p:nvPicPr>
            <p:cNvPr id="200" name="Google Shape;200;p4"/>
            <p:cNvPicPr preferRelativeResize="0"/>
            <p:nvPr/>
          </p:nvPicPr>
          <p:blipFill rotWithShape="1">
            <a:blip r:embed="rId4">
              <a:alphaModFix/>
            </a:blip>
            <a:srcRect b="0" l="0" r="0" t="0"/>
            <a:stretch/>
          </p:blipFill>
          <p:spPr>
            <a:xfrm>
              <a:off x="1406940" y="5729641"/>
              <a:ext cx="614794" cy="614799"/>
            </a:xfrm>
            <a:prstGeom prst="rect">
              <a:avLst/>
            </a:prstGeom>
            <a:noFill/>
            <a:ln>
              <a:noFill/>
            </a:ln>
          </p:spPr>
        </p:pic>
      </p:grpSp>
      <p:sp>
        <p:nvSpPr>
          <p:cNvPr id="201" name="Google Shape;201;p4"/>
          <p:cNvSpPr txBox="1"/>
          <p:nvPr/>
        </p:nvSpPr>
        <p:spPr>
          <a:xfrm>
            <a:off x="13921342" y="2193652"/>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lt1"/>
                </a:solidFill>
                <a:latin typeface="Heebo"/>
                <a:ea typeface="Heebo"/>
                <a:cs typeface="Heebo"/>
                <a:sym typeface="Heebo"/>
              </a:rPr>
              <a:t>“Get Found • Get Trusted • Get Customers”</a:t>
            </a:r>
            <a:endParaRPr b="0" i="1" sz="2600" u="none" cap="none" strike="noStrike">
              <a:solidFill>
                <a:schemeClr val="lt1"/>
              </a:solidFill>
              <a:latin typeface="Heebo"/>
              <a:ea typeface="Heebo"/>
              <a:cs typeface="Heebo"/>
              <a:sym typeface="Heebo"/>
            </a:endParaRPr>
          </a:p>
        </p:txBody>
      </p:sp>
      <p:grpSp>
        <p:nvGrpSpPr>
          <p:cNvPr id="202" name="Google Shape;202;p4"/>
          <p:cNvGrpSpPr/>
          <p:nvPr/>
        </p:nvGrpSpPr>
        <p:grpSpPr>
          <a:xfrm>
            <a:off x="12967100" y="8229600"/>
            <a:ext cx="10865400" cy="4443175"/>
            <a:chOff x="12969046" y="7394383"/>
            <a:chExt cx="10865400" cy="4443175"/>
          </a:xfrm>
        </p:grpSpPr>
        <p:grpSp>
          <p:nvGrpSpPr>
            <p:cNvPr id="203" name="Google Shape;203;p4"/>
            <p:cNvGrpSpPr/>
            <p:nvPr/>
          </p:nvGrpSpPr>
          <p:grpSpPr>
            <a:xfrm>
              <a:off x="12969046" y="8229608"/>
              <a:ext cx="10865400" cy="3607950"/>
              <a:chOff x="10510008" y="7356484"/>
              <a:chExt cx="10865400" cy="3607950"/>
            </a:xfrm>
          </p:grpSpPr>
          <p:sp>
            <p:nvSpPr>
              <p:cNvPr id="204" name="Google Shape;204;p4"/>
              <p:cNvSpPr txBox="1"/>
              <p:nvPr/>
            </p:nvSpPr>
            <p:spPr>
              <a:xfrm>
                <a:off x="10510008" y="8070634"/>
                <a:ext cx="108654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•SEO helps people find you online.</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•Consistent blogs shows your expertise and builds trust.</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•Google Business Profile is your digital storefront.</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By investing in these tools, you're not just attracting new patients, you're building a thriving community of well-cared-for individuals.</a:t>
                </a:r>
                <a:endParaRPr b="0" i="0" sz="1400" u="none" cap="none" strike="noStrike">
                  <a:solidFill>
                    <a:srgbClr val="000000"/>
                  </a:solidFill>
                  <a:latin typeface="Arial"/>
                  <a:ea typeface="Arial"/>
                  <a:cs typeface="Arial"/>
                  <a:sym typeface="Arial"/>
                </a:endParaRPr>
              </a:p>
            </p:txBody>
          </p:sp>
          <p:sp>
            <p:nvSpPr>
              <p:cNvPr id="205" name="Google Shape;205;p4"/>
              <p:cNvSpPr txBox="1"/>
              <p:nvPr/>
            </p:nvSpPr>
            <p:spPr>
              <a:xfrm>
                <a:off x="10510008" y="7356484"/>
                <a:ext cx="10572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Digital Marketing is the BEST way to unlock local growth.</a:t>
                </a:r>
                <a:endParaRPr b="1" i="0" sz="2600" u="none" cap="none" strike="noStrike">
                  <a:solidFill>
                    <a:schemeClr val="dk1"/>
                  </a:solidFill>
                  <a:latin typeface="Heebo"/>
                  <a:ea typeface="Heebo"/>
                  <a:cs typeface="Heebo"/>
                  <a:sym typeface="Heebo"/>
                </a:endParaRPr>
              </a:p>
            </p:txBody>
          </p:sp>
        </p:grpSp>
        <p:pic>
          <p:nvPicPr>
            <p:cNvPr id="206" name="Google Shape;206;p4"/>
            <p:cNvPicPr preferRelativeResize="0"/>
            <p:nvPr/>
          </p:nvPicPr>
          <p:blipFill rotWithShape="1">
            <a:blip r:embed="rId5">
              <a:alphaModFix/>
            </a:blip>
            <a:srcRect b="0" l="0" r="0" t="0"/>
            <a:stretch/>
          </p:blipFill>
          <p:spPr>
            <a:xfrm>
              <a:off x="13011579" y="7394383"/>
              <a:ext cx="614794" cy="614799"/>
            </a:xfrm>
            <a:prstGeom prst="rect">
              <a:avLst/>
            </a:prstGeom>
            <a:noFill/>
            <a:ln>
              <a:noFill/>
            </a:ln>
          </p:spPr>
        </p:pic>
      </p:grpSp>
      <p:sp>
        <p:nvSpPr>
          <p:cNvPr id="207" name="Google Shape;207;p4"/>
          <p:cNvSpPr/>
          <p:nvPr/>
        </p:nvSpPr>
        <p:spPr>
          <a:xfrm>
            <a:off x="22531322" y="11734800"/>
            <a:ext cx="1219200" cy="1219200"/>
          </a:xfrm>
          <a:prstGeom prst="frame">
            <a:avLst>
              <a:gd fmla="val 20477" name="adj1"/>
            </a:avLst>
          </a:prstGeom>
          <a:solidFill>
            <a:schemeClr val="accent2">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08" name="Google Shape;208;p4"/>
          <p:cNvSpPr/>
          <p:nvPr/>
        </p:nvSpPr>
        <p:spPr>
          <a:xfrm>
            <a:off x="13411211" y="3050711"/>
            <a:ext cx="1823400" cy="1823400"/>
          </a:xfrm>
          <a:prstGeom prst="ellipse">
            <a:avLst/>
          </a:prstGeom>
          <a:gradFill>
            <a:gsLst>
              <a:gs pos="0">
                <a:srgbClr val="FF910B"/>
              </a:gs>
              <a:gs pos="44000">
                <a:srgbClr val="F0A202">
                  <a:alpha val="65490"/>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09" name="Google Shape;209;p4"/>
          <p:cNvSpPr txBox="1"/>
          <p:nvPr/>
        </p:nvSpPr>
        <p:spPr>
          <a:xfrm>
            <a:off x="13868873" y="3331464"/>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lt1"/>
                </a:solidFill>
                <a:latin typeface="Inter SemiBold"/>
                <a:ea typeface="Inter SemiBold"/>
                <a:cs typeface="Inter SemiBold"/>
                <a:sym typeface="Inter SemiBold"/>
              </a:rPr>
              <a:t>The</a:t>
            </a:r>
            <a:r>
              <a:rPr b="0" i="0" lang="en-ID" sz="8800" u="none" cap="none" strike="noStrike">
                <a:solidFill>
                  <a:schemeClr val="accent1"/>
                </a:solidFill>
                <a:latin typeface="Inter SemiBold"/>
                <a:ea typeface="Inter SemiBold"/>
                <a:cs typeface="Inter SemiBold"/>
                <a:sym typeface="Inter SemiBold"/>
              </a:rPr>
              <a:t> </a:t>
            </a:r>
            <a:r>
              <a:rPr b="0" i="0" lang="en-ID" sz="8800" u="none" cap="none" strike="noStrike">
                <a:solidFill>
                  <a:srgbClr val="FF910B"/>
                </a:solidFill>
                <a:latin typeface="Inter SemiBold"/>
                <a:ea typeface="Inter SemiBold"/>
                <a:cs typeface="Inter SemiBold"/>
                <a:sym typeface="Inter SemiBold"/>
              </a:rPr>
              <a:t>Solution</a:t>
            </a:r>
            <a:endParaRPr b="0" i="0" sz="8800" u="none" cap="none" strike="noStrike">
              <a:solidFill>
                <a:srgbClr val="FF910B"/>
              </a:solidFill>
              <a:latin typeface="Inter SemiBold"/>
              <a:ea typeface="Inter SemiBold"/>
              <a:cs typeface="Inter SemiBold"/>
              <a:sym typeface="Inter SemiBold"/>
            </a:endParaRPr>
          </a:p>
        </p:txBody>
      </p:sp>
      <p:sp>
        <p:nvSpPr>
          <p:cNvPr id="210" name="Google Shape;210;p4"/>
          <p:cNvSpPr/>
          <p:nvPr/>
        </p:nvSpPr>
        <p:spPr>
          <a:xfrm>
            <a:off x="606750" y="9526200"/>
            <a:ext cx="10865400" cy="1823400"/>
          </a:xfrm>
          <a:prstGeom prst="roundRect">
            <a:avLst>
              <a:gd fmla="val 9136"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11" name="Google Shape;211;p4"/>
          <p:cNvSpPr/>
          <p:nvPr/>
        </p:nvSpPr>
        <p:spPr>
          <a:xfrm>
            <a:off x="606425" y="7303350"/>
            <a:ext cx="10865400" cy="1823400"/>
          </a:xfrm>
          <a:prstGeom prst="roundRect">
            <a:avLst>
              <a:gd fmla="val 5999" name="adj"/>
            </a:avLst>
          </a:prstGeom>
          <a:solidFill>
            <a:srgbClr val="FF9900"/>
          </a:solidFill>
          <a:ln>
            <a:noFill/>
          </a:ln>
          <a:effectLst>
            <a:outerShdw blurRad="266700" rotWithShape="0" algn="ctr" dir="5400000" dist="50800">
              <a:schemeClr val="accent1">
                <a:alpha val="32549"/>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212" name="Google Shape;212;p4"/>
          <p:cNvGrpSpPr/>
          <p:nvPr/>
        </p:nvGrpSpPr>
        <p:grpSpPr>
          <a:xfrm>
            <a:off x="1969026" y="7463263"/>
            <a:ext cx="9469994" cy="1610875"/>
            <a:chOff x="9710598" y="7813666"/>
            <a:chExt cx="7953300" cy="1610875"/>
          </a:xfrm>
        </p:grpSpPr>
        <p:sp>
          <p:nvSpPr>
            <p:cNvPr id="213" name="Google Shape;213;p4"/>
            <p:cNvSpPr txBox="1"/>
            <p:nvPr/>
          </p:nvSpPr>
          <p:spPr>
            <a:xfrm>
              <a:off x="9710598" y="8370341"/>
              <a:ext cx="7953300" cy="105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Took the client from 35 reviews with 3.2 rating to over 1,500 reviews with a rating over 4.8.  Became the “trusted” choice.</a:t>
              </a:r>
              <a:endParaRPr b="0" i="0" sz="2600" u="none" cap="none" strike="noStrike">
                <a:solidFill>
                  <a:schemeClr val="lt1"/>
                </a:solidFill>
                <a:latin typeface="Heebo"/>
                <a:ea typeface="Heebo"/>
                <a:cs typeface="Heebo"/>
                <a:sym typeface="Heebo"/>
              </a:endParaRPr>
            </a:p>
          </p:txBody>
        </p:sp>
        <p:sp>
          <p:nvSpPr>
            <p:cNvPr id="214" name="Google Shape;214;p4"/>
            <p:cNvSpPr txBox="1"/>
            <p:nvPr/>
          </p:nvSpPr>
          <p:spPr>
            <a:xfrm>
              <a:off x="9710602" y="7813666"/>
              <a:ext cx="7718400" cy="49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Reputation Management: </a:t>
              </a:r>
              <a:endParaRPr b="1" i="0" sz="2600" u="none" cap="none" strike="noStrike">
                <a:solidFill>
                  <a:schemeClr val="lt1"/>
                </a:solidFill>
                <a:latin typeface="Heebo"/>
                <a:ea typeface="Heebo"/>
                <a:cs typeface="Heebo"/>
                <a:sym typeface="Heebo"/>
              </a:endParaRPr>
            </a:p>
          </p:txBody>
        </p:sp>
      </p:grpSp>
      <p:pic>
        <p:nvPicPr>
          <p:cNvPr id="215" name="Google Shape;215;p4"/>
          <p:cNvPicPr preferRelativeResize="0"/>
          <p:nvPr/>
        </p:nvPicPr>
        <p:blipFill rotWithShape="1">
          <a:blip r:embed="rId6">
            <a:alphaModFix/>
          </a:blip>
          <a:srcRect b="34463" l="27500" r="31830" t="0"/>
          <a:stretch/>
        </p:blipFill>
        <p:spPr>
          <a:xfrm>
            <a:off x="17687176" y="206544"/>
            <a:ext cx="796801" cy="719027"/>
          </a:xfrm>
          <a:prstGeom prst="rect">
            <a:avLst/>
          </a:prstGeom>
          <a:noFill/>
          <a:ln>
            <a:noFill/>
          </a:ln>
        </p:spPr>
      </p:pic>
      <p:sp>
        <p:nvSpPr>
          <p:cNvPr id="216" name="Google Shape;216;p4"/>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lt1"/>
                </a:solidFill>
                <a:latin typeface="Heebo"/>
                <a:ea typeface="Heebo"/>
                <a:cs typeface="Heebo"/>
                <a:sym typeface="Heebo"/>
              </a:rPr>
              <a:t>BRANDING | MARKETING | ADVERTISING</a:t>
            </a:r>
            <a:endParaRPr b="1" i="0" sz="2200" u="none" cap="none" strike="noStrike">
              <a:solidFill>
                <a:schemeClr val="lt1"/>
              </a:solidFill>
              <a:latin typeface="Heebo"/>
              <a:ea typeface="Heebo"/>
              <a:cs typeface="Heebo"/>
              <a:sym typeface="Heebo"/>
            </a:endParaRPr>
          </a:p>
        </p:txBody>
      </p:sp>
      <p:pic>
        <p:nvPicPr>
          <p:cNvPr id="217" name="Google Shape;217;p4"/>
          <p:cNvPicPr preferRelativeResize="0"/>
          <p:nvPr/>
        </p:nvPicPr>
        <p:blipFill rotWithShape="1">
          <a:blip r:embed="rId7">
            <a:alphaModFix/>
          </a:blip>
          <a:srcRect b="0" l="0" r="0" t="0"/>
          <a:stretch/>
        </p:blipFill>
        <p:spPr>
          <a:xfrm>
            <a:off x="976085" y="7614792"/>
            <a:ext cx="614799" cy="614799"/>
          </a:xfrm>
          <a:prstGeom prst="rect">
            <a:avLst/>
          </a:prstGeom>
          <a:noFill/>
          <a:ln>
            <a:noFill/>
          </a:ln>
        </p:spPr>
      </p:pic>
      <p:sp>
        <p:nvSpPr>
          <p:cNvPr id="218" name="Google Shape;218;p4"/>
          <p:cNvSpPr txBox="1"/>
          <p:nvPr/>
        </p:nvSpPr>
        <p:spPr>
          <a:xfrm>
            <a:off x="606750" y="1161600"/>
            <a:ext cx="108654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0" i="0" lang="en-ID" sz="8800" u="none" cap="none" strike="noStrike">
                <a:solidFill>
                  <a:schemeClr val="dk1"/>
                </a:solidFill>
                <a:latin typeface="Inter SemiBold"/>
                <a:ea typeface="Inter SemiBold"/>
                <a:cs typeface="Inter SemiBold"/>
                <a:sym typeface="Inter SemiBold"/>
              </a:rPr>
              <a:t>Client</a:t>
            </a:r>
            <a:r>
              <a:rPr b="0" i="0" lang="en-ID" sz="8800" u="none" cap="none" strike="noStrike">
                <a:solidFill>
                  <a:srgbClr val="FF910B"/>
                </a:solidFill>
                <a:latin typeface="Inter SemiBold"/>
                <a:ea typeface="Inter SemiBold"/>
                <a:cs typeface="Inter SemiBold"/>
                <a:sym typeface="Inter SemiBold"/>
              </a:rPr>
              <a:t> Success</a:t>
            </a:r>
            <a:endParaRPr b="0" i="0" sz="8800" u="none" cap="none" strike="noStrike">
              <a:solidFill>
                <a:srgbClr val="FF910B"/>
              </a:solidFill>
              <a:latin typeface="Inter SemiBold"/>
              <a:ea typeface="Inter SemiBold"/>
              <a:cs typeface="Inter SemiBold"/>
              <a:sym typeface="Inter SemiBold"/>
            </a:endParaRPr>
          </a:p>
        </p:txBody>
      </p:sp>
      <p:grpSp>
        <p:nvGrpSpPr>
          <p:cNvPr id="219" name="Google Shape;219;p4"/>
          <p:cNvGrpSpPr/>
          <p:nvPr/>
        </p:nvGrpSpPr>
        <p:grpSpPr>
          <a:xfrm>
            <a:off x="835258" y="9654800"/>
            <a:ext cx="10237340" cy="1544491"/>
            <a:chOff x="1406940" y="5449796"/>
            <a:chExt cx="7882760" cy="1544491"/>
          </a:xfrm>
        </p:grpSpPr>
        <p:grpSp>
          <p:nvGrpSpPr>
            <p:cNvPr id="220" name="Google Shape;220;p4"/>
            <p:cNvGrpSpPr/>
            <p:nvPr/>
          </p:nvGrpSpPr>
          <p:grpSpPr>
            <a:xfrm>
              <a:off x="2228300" y="5449796"/>
              <a:ext cx="7061400" cy="1544491"/>
              <a:chOff x="10760973" y="7338306"/>
              <a:chExt cx="7061400" cy="1544491"/>
            </a:xfrm>
          </p:grpSpPr>
          <p:sp>
            <p:nvSpPr>
              <p:cNvPr id="221" name="Google Shape;221;p4"/>
              <p:cNvSpPr txBox="1"/>
              <p:nvPr/>
            </p:nvSpPr>
            <p:spPr>
              <a:xfrm>
                <a:off x="10760973" y="7828597"/>
                <a:ext cx="7061400" cy="105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dk1"/>
                    </a:solidFill>
                    <a:latin typeface="Heebo"/>
                    <a:ea typeface="Heebo"/>
                    <a:cs typeface="Heebo"/>
                    <a:sym typeface="Heebo"/>
                  </a:rPr>
                  <a:t>Client was able to open multiple locations with a book of clients “in hand” and increased client lifetime value.</a:t>
                </a:r>
                <a:endParaRPr b="0" i="0" sz="2600" u="none" cap="none" strike="noStrike">
                  <a:solidFill>
                    <a:schemeClr val="dk1"/>
                  </a:solidFill>
                  <a:latin typeface="Heebo"/>
                  <a:ea typeface="Heebo"/>
                  <a:cs typeface="Heebo"/>
                  <a:sym typeface="Heebo"/>
                </a:endParaRPr>
              </a:p>
            </p:txBody>
          </p:sp>
          <p:sp>
            <p:nvSpPr>
              <p:cNvPr id="222" name="Google Shape;222;p4"/>
              <p:cNvSpPr txBox="1"/>
              <p:nvPr/>
            </p:nvSpPr>
            <p:spPr>
              <a:xfrm>
                <a:off x="10791584" y="7338306"/>
                <a:ext cx="6824700" cy="49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Scale Marketing Efforts:</a:t>
                </a:r>
                <a:endParaRPr b="1" i="0" sz="2600" u="none" cap="none" strike="noStrike">
                  <a:solidFill>
                    <a:schemeClr val="dk1"/>
                  </a:solidFill>
                  <a:latin typeface="Heebo"/>
                  <a:ea typeface="Heebo"/>
                  <a:cs typeface="Heebo"/>
                  <a:sym typeface="Heebo"/>
                </a:endParaRPr>
              </a:p>
            </p:txBody>
          </p:sp>
        </p:grpSp>
        <p:pic>
          <p:nvPicPr>
            <p:cNvPr id="223" name="Google Shape;223;p4"/>
            <p:cNvPicPr preferRelativeResize="0"/>
            <p:nvPr/>
          </p:nvPicPr>
          <p:blipFill rotWithShape="1">
            <a:blip r:embed="rId4">
              <a:alphaModFix/>
            </a:blip>
            <a:srcRect b="0" l="0" r="0" t="0"/>
            <a:stretch/>
          </p:blipFill>
          <p:spPr>
            <a:xfrm>
              <a:off x="1406940" y="5729641"/>
              <a:ext cx="614794" cy="61479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p:nvPr/>
        </p:nvSpPr>
        <p:spPr>
          <a:xfrm>
            <a:off x="10972800" y="5638800"/>
            <a:ext cx="13411200" cy="807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29" name="Google Shape;229;p8"/>
          <p:cNvSpPr/>
          <p:nvPr/>
        </p:nvSpPr>
        <p:spPr>
          <a:xfrm>
            <a:off x="-22224" y="6248400"/>
            <a:ext cx="5507037" cy="7467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30" name="Google Shape;230;p8"/>
          <p:cNvSpPr/>
          <p:nvPr/>
        </p:nvSpPr>
        <p:spPr>
          <a:xfrm>
            <a:off x="5484812" y="0"/>
            <a:ext cx="5507037" cy="13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231" name="Google Shape;231;p8"/>
          <p:cNvGrpSpPr/>
          <p:nvPr/>
        </p:nvGrpSpPr>
        <p:grpSpPr>
          <a:xfrm>
            <a:off x="12665150" y="6324598"/>
            <a:ext cx="10873477" cy="5896203"/>
            <a:chOff x="14532555" y="6324600"/>
            <a:chExt cx="8365500" cy="5896203"/>
          </a:xfrm>
        </p:grpSpPr>
        <p:grpSp>
          <p:nvGrpSpPr>
            <p:cNvPr id="232" name="Google Shape;232;p8"/>
            <p:cNvGrpSpPr/>
            <p:nvPr/>
          </p:nvGrpSpPr>
          <p:grpSpPr>
            <a:xfrm>
              <a:off x="14532555" y="7200025"/>
              <a:ext cx="8365500" cy="5020778"/>
              <a:chOff x="11464988" y="5756273"/>
              <a:chExt cx="8365500" cy="5020778"/>
            </a:xfrm>
          </p:grpSpPr>
          <p:sp>
            <p:nvSpPr>
              <p:cNvPr id="233" name="Google Shape;233;p8"/>
              <p:cNvSpPr txBox="1"/>
              <p:nvPr/>
            </p:nvSpPr>
            <p:spPr>
              <a:xfrm>
                <a:off x="11464988" y="6633451"/>
                <a:ext cx="8365500" cy="41436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Total Annual Revenue: $2 Million to $18 Million</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Acquisition Cost: $100 -&gt; $10</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Lifetime Value of Client: Increased 30%</a:t>
                </a:r>
                <a:endParaRPr sz="2800">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Ranked #1, #2, #3 in Google Business Profile</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2,000+ calls per month</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From 6 to 40+ Physicians</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No Advertising Spend</a:t>
                </a:r>
                <a:endParaRPr b="0" i="0" sz="2800" u="none" cap="none" strike="noStrike">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b="0" i="0" lang="en-ID" sz="2800" u="none" cap="none" strike="noStrike">
                    <a:solidFill>
                      <a:schemeClr val="lt1"/>
                    </a:solidFill>
                    <a:latin typeface="Heebo"/>
                    <a:ea typeface="Heebo"/>
                    <a:cs typeface="Heebo"/>
                    <a:sym typeface="Heebo"/>
                  </a:rPr>
                  <a:t>From a small office to the largest psychiatry group in the area</a:t>
                </a:r>
                <a:endParaRPr b="0" i="0" sz="2800" u="none" cap="none" strike="noStrike">
                  <a:solidFill>
                    <a:schemeClr val="lt1"/>
                  </a:solidFill>
                  <a:latin typeface="Heebo"/>
                  <a:ea typeface="Heebo"/>
                  <a:cs typeface="Heebo"/>
                  <a:sym typeface="Heebo"/>
                </a:endParaRPr>
              </a:p>
            </p:txBody>
          </p:sp>
          <p:sp>
            <p:nvSpPr>
              <p:cNvPr id="234" name="Google Shape;234;p8"/>
              <p:cNvSpPr txBox="1"/>
              <p:nvPr/>
            </p:nvSpPr>
            <p:spPr>
              <a:xfrm>
                <a:off x="11489508" y="5756273"/>
                <a:ext cx="40518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By The Numbers</a:t>
                </a:r>
                <a:endParaRPr b="1" i="0" sz="2600" u="none" cap="none" strike="noStrike">
                  <a:solidFill>
                    <a:schemeClr val="lt1"/>
                  </a:solidFill>
                  <a:latin typeface="Heebo"/>
                  <a:ea typeface="Heebo"/>
                  <a:cs typeface="Heebo"/>
                  <a:sym typeface="Heebo"/>
                </a:endParaRPr>
              </a:p>
            </p:txBody>
          </p:sp>
        </p:grpSp>
        <p:pic>
          <p:nvPicPr>
            <p:cNvPr id="235" name="Google Shape;235;p8"/>
            <p:cNvPicPr preferRelativeResize="0"/>
            <p:nvPr/>
          </p:nvPicPr>
          <p:blipFill rotWithShape="1">
            <a:blip r:embed="rId3">
              <a:alphaModFix/>
            </a:blip>
            <a:srcRect b="0" l="0" r="0" t="0"/>
            <a:stretch/>
          </p:blipFill>
          <p:spPr>
            <a:xfrm>
              <a:off x="14665913" y="6324600"/>
              <a:ext cx="630236" cy="630236"/>
            </a:xfrm>
            <a:prstGeom prst="rect">
              <a:avLst/>
            </a:prstGeom>
            <a:noFill/>
            <a:ln>
              <a:noFill/>
            </a:ln>
          </p:spPr>
        </p:pic>
      </p:grpSp>
      <p:sp>
        <p:nvSpPr>
          <p:cNvPr id="236" name="Google Shape;236;p8"/>
          <p:cNvSpPr txBox="1"/>
          <p:nvPr/>
        </p:nvSpPr>
        <p:spPr>
          <a:xfrm>
            <a:off x="12701351" y="1434569"/>
            <a:ext cx="7436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dk1"/>
              </a:solidFill>
              <a:latin typeface="Heebo"/>
              <a:ea typeface="Heebo"/>
              <a:cs typeface="Heebo"/>
              <a:sym typeface="Heebo"/>
            </a:endParaRPr>
          </a:p>
        </p:txBody>
      </p:sp>
      <p:sp>
        <p:nvSpPr>
          <p:cNvPr id="237" name="Google Shape;237;p8"/>
          <p:cNvSpPr/>
          <p:nvPr/>
        </p:nvSpPr>
        <p:spPr>
          <a:xfrm>
            <a:off x="21950363" y="4267200"/>
            <a:ext cx="1219200" cy="1219200"/>
          </a:xfrm>
          <a:prstGeom prst="frame">
            <a:avLst>
              <a:gd fmla="val 20477" name="adj1"/>
            </a:avLst>
          </a:prstGeom>
          <a:solidFill>
            <a:schemeClr val="accent2">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238" name="Google Shape;238;p8"/>
          <p:cNvPicPr preferRelativeResize="0"/>
          <p:nvPr>
            <p:ph idx="2" type="pic"/>
          </p:nvPr>
        </p:nvPicPr>
        <p:blipFill rotWithShape="1">
          <a:blip r:embed="rId4">
            <a:alphaModFix/>
          </a:blip>
          <a:srcRect b="0" l="4255" r="27443" t="-31700"/>
          <a:stretch/>
        </p:blipFill>
        <p:spPr>
          <a:xfrm>
            <a:off x="1216026" y="1390358"/>
            <a:ext cx="8537700" cy="10972800"/>
          </a:xfrm>
          <a:prstGeom prst="roundRect">
            <a:avLst>
              <a:gd fmla="val 2750" name="adj"/>
            </a:avLst>
          </a:prstGeom>
          <a:solidFill>
            <a:schemeClr val="lt2"/>
          </a:solidFill>
          <a:ln>
            <a:noFill/>
          </a:ln>
        </p:spPr>
      </p:pic>
      <p:sp>
        <p:nvSpPr>
          <p:cNvPr id="239" name="Google Shape;239;p8"/>
          <p:cNvSpPr txBox="1"/>
          <p:nvPr/>
        </p:nvSpPr>
        <p:spPr>
          <a:xfrm>
            <a:off x="12115085" y="2671539"/>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The </a:t>
            </a:r>
            <a:r>
              <a:rPr b="0" i="0" lang="en-ID" sz="8800" u="none" cap="none" strike="noStrike">
                <a:solidFill>
                  <a:srgbClr val="FF910B"/>
                </a:solidFill>
                <a:latin typeface="Inter SemiBold"/>
                <a:ea typeface="Inter SemiBold"/>
                <a:cs typeface="Inter SemiBold"/>
                <a:sym typeface="Inter SemiBold"/>
              </a:rPr>
              <a:t>Results</a:t>
            </a:r>
            <a:endParaRPr b="0" i="0" sz="8800" u="none" cap="none" strike="noStrike">
              <a:solidFill>
                <a:srgbClr val="FF910B"/>
              </a:solidFill>
              <a:latin typeface="Inter SemiBold"/>
              <a:ea typeface="Inter SemiBold"/>
              <a:cs typeface="Inter SemiBold"/>
              <a:sym typeface="Inter SemiBold"/>
            </a:endParaRPr>
          </a:p>
        </p:txBody>
      </p:sp>
      <p:sp>
        <p:nvSpPr>
          <p:cNvPr id="240" name="Google Shape;240;p8"/>
          <p:cNvSpPr/>
          <p:nvPr/>
        </p:nvSpPr>
        <p:spPr>
          <a:xfrm>
            <a:off x="11657424" y="2390786"/>
            <a:ext cx="1823400" cy="1823400"/>
          </a:xfrm>
          <a:prstGeom prst="ellipse">
            <a:avLst/>
          </a:prstGeom>
          <a:gradFill>
            <a:gsLst>
              <a:gs pos="0">
                <a:srgbClr val="FF910B"/>
              </a:gs>
              <a:gs pos="44000">
                <a:srgbClr val="F0A202">
                  <a:alpha val="65490"/>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41" name="Google Shape;241;p8"/>
          <p:cNvSpPr/>
          <p:nvPr/>
        </p:nvSpPr>
        <p:spPr>
          <a:xfrm rot="5400000">
            <a:off x="4165625" y="4588050"/>
            <a:ext cx="3031800" cy="816300"/>
          </a:xfrm>
          <a:prstGeom prst="rightArrow">
            <a:avLst>
              <a:gd fmla="val 50000" name="adj1"/>
              <a:gd fmla="val 50000" name="adj2"/>
            </a:avLst>
          </a:prstGeom>
          <a:solidFill>
            <a:srgbClr val="FF910B">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ebo"/>
              <a:ea typeface="Heebo"/>
              <a:cs typeface="Heebo"/>
              <a:sym typeface="Heebo"/>
            </a:endParaRPr>
          </a:p>
        </p:txBody>
      </p:sp>
      <p:sp>
        <p:nvSpPr>
          <p:cNvPr id="242" name="Google Shape;242;p8"/>
          <p:cNvSpPr/>
          <p:nvPr/>
        </p:nvSpPr>
        <p:spPr>
          <a:xfrm rot="5400000">
            <a:off x="1528925" y="4588050"/>
            <a:ext cx="3031800" cy="816300"/>
          </a:xfrm>
          <a:prstGeom prst="rightArrow">
            <a:avLst>
              <a:gd fmla="val 50000" name="adj1"/>
              <a:gd fmla="val 50000" name="adj2"/>
            </a:avLst>
          </a:prstGeom>
          <a:solidFill>
            <a:srgbClr val="FF910B">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ebo"/>
              <a:ea typeface="Heebo"/>
              <a:cs typeface="Heebo"/>
              <a:sym typeface="Heebo"/>
            </a:endParaRPr>
          </a:p>
        </p:txBody>
      </p:sp>
      <p:sp>
        <p:nvSpPr>
          <p:cNvPr id="243" name="Google Shape;243;p8"/>
          <p:cNvSpPr/>
          <p:nvPr/>
        </p:nvSpPr>
        <p:spPr>
          <a:xfrm rot="5400000">
            <a:off x="6649925" y="4588050"/>
            <a:ext cx="3031800" cy="816300"/>
          </a:xfrm>
          <a:prstGeom prst="rightArrow">
            <a:avLst>
              <a:gd fmla="val 50000" name="adj1"/>
              <a:gd fmla="val 50000" name="adj2"/>
            </a:avLst>
          </a:prstGeom>
          <a:solidFill>
            <a:srgbClr val="FF910B">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ebo"/>
              <a:ea typeface="Heebo"/>
              <a:cs typeface="Heebo"/>
              <a:sym typeface="Heebo"/>
            </a:endParaRPr>
          </a:p>
        </p:txBody>
      </p:sp>
      <p:sp>
        <p:nvSpPr>
          <p:cNvPr id="244" name="Google Shape;244;p8"/>
          <p:cNvSpPr txBox="1"/>
          <p:nvPr/>
        </p:nvSpPr>
        <p:spPr>
          <a:xfrm>
            <a:off x="1825625" y="2331450"/>
            <a:ext cx="7436100" cy="112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ID" sz="4800" u="none" cap="none" strike="noStrike">
                <a:solidFill>
                  <a:schemeClr val="dk1"/>
                </a:solidFill>
                <a:latin typeface="Heebo"/>
                <a:ea typeface="Heebo"/>
                <a:cs typeface="Heebo"/>
                <a:sym typeface="Heebo"/>
              </a:rPr>
              <a:t>Clients Waiting To Be Seen</a:t>
            </a:r>
            <a:endParaRPr b="0" i="0" sz="4800" u="none" cap="none" strike="noStrike">
              <a:solidFill>
                <a:schemeClr val="dk1"/>
              </a:solidFill>
              <a:latin typeface="Heebo"/>
              <a:ea typeface="Heebo"/>
              <a:cs typeface="Heebo"/>
              <a:sym typeface="Heebo"/>
            </a:endParaRPr>
          </a:p>
        </p:txBody>
      </p:sp>
      <p:pic>
        <p:nvPicPr>
          <p:cNvPr id="245" name="Google Shape;245;p8"/>
          <p:cNvPicPr preferRelativeResize="0"/>
          <p:nvPr/>
        </p:nvPicPr>
        <p:blipFill rotWithShape="1">
          <a:blip r:embed="rId5">
            <a:alphaModFix/>
          </a:blip>
          <a:srcRect b="34463" l="27500" r="31830" t="0"/>
          <a:stretch/>
        </p:blipFill>
        <p:spPr>
          <a:xfrm>
            <a:off x="17687176" y="206544"/>
            <a:ext cx="796801" cy="719027"/>
          </a:xfrm>
          <a:prstGeom prst="rect">
            <a:avLst/>
          </a:prstGeom>
          <a:noFill/>
          <a:ln>
            <a:noFill/>
          </a:ln>
        </p:spPr>
      </p:pic>
      <p:sp>
        <p:nvSpPr>
          <p:cNvPr id="246" name="Google Shape;246;p8"/>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p:nvPr/>
        </p:nvSpPr>
        <p:spPr>
          <a:xfrm>
            <a:off x="0" y="0"/>
            <a:ext cx="14351100" cy="12344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52" name="Google Shape;252;p20"/>
          <p:cNvSpPr/>
          <p:nvPr/>
        </p:nvSpPr>
        <p:spPr>
          <a:xfrm flipH="1" rot="10800000">
            <a:off x="5444466" y="14872"/>
            <a:ext cx="4340530" cy="2156828"/>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nvGrpSpPr>
          <p:cNvPr id="253" name="Google Shape;253;p20"/>
          <p:cNvGrpSpPr/>
          <p:nvPr/>
        </p:nvGrpSpPr>
        <p:grpSpPr>
          <a:xfrm>
            <a:off x="12813577" y="10047317"/>
            <a:ext cx="1219200" cy="1534593"/>
            <a:chOff x="10363201" y="1990369"/>
            <a:chExt cx="1219200" cy="1534593"/>
          </a:xfrm>
        </p:grpSpPr>
        <p:grpSp>
          <p:nvGrpSpPr>
            <p:cNvPr id="254" name="Google Shape;254;p20"/>
            <p:cNvGrpSpPr/>
            <p:nvPr/>
          </p:nvGrpSpPr>
          <p:grpSpPr>
            <a:xfrm>
              <a:off x="10363201" y="1990369"/>
              <a:ext cx="1219200" cy="133350"/>
              <a:chOff x="10363201" y="1990369"/>
              <a:chExt cx="1219200" cy="133350"/>
            </a:xfrm>
          </p:grpSpPr>
          <p:sp>
            <p:nvSpPr>
              <p:cNvPr id="255" name="Google Shape;255;p20"/>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6" name="Google Shape;256;p20"/>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7" name="Google Shape;257;p20"/>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58" name="Google Shape;258;p20"/>
            <p:cNvGrpSpPr/>
            <p:nvPr/>
          </p:nvGrpSpPr>
          <p:grpSpPr>
            <a:xfrm>
              <a:off x="10363201" y="2457450"/>
              <a:ext cx="1219200" cy="133350"/>
              <a:chOff x="10363201" y="1990369"/>
              <a:chExt cx="1219200" cy="133350"/>
            </a:xfrm>
          </p:grpSpPr>
          <p:sp>
            <p:nvSpPr>
              <p:cNvPr id="259" name="Google Shape;259;p20"/>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0" name="Google Shape;260;p20"/>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1" name="Google Shape;261;p20"/>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62" name="Google Shape;262;p20"/>
            <p:cNvGrpSpPr/>
            <p:nvPr/>
          </p:nvGrpSpPr>
          <p:grpSpPr>
            <a:xfrm>
              <a:off x="10363201" y="2924531"/>
              <a:ext cx="1219200" cy="133350"/>
              <a:chOff x="10363201" y="1990369"/>
              <a:chExt cx="1219200" cy="133350"/>
            </a:xfrm>
          </p:grpSpPr>
          <p:sp>
            <p:nvSpPr>
              <p:cNvPr id="263" name="Google Shape;263;p20"/>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4" name="Google Shape;264;p20"/>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5" name="Google Shape;265;p20"/>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66" name="Google Shape;266;p20"/>
            <p:cNvGrpSpPr/>
            <p:nvPr/>
          </p:nvGrpSpPr>
          <p:grpSpPr>
            <a:xfrm>
              <a:off x="10363201" y="3391612"/>
              <a:ext cx="1219200" cy="133350"/>
              <a:chOff x="10363201" y="1990369"/>
              <a:chExt cx="1219200" cy="133350"/>
            </a:xfrm>
          </p:grpSpPr>
          <p:sp>
            <p:nvSpPr>
              <p:cNvPr id="267" name="Google Shape;267;p20"/>
              <p:cNvSpPr/>
              <p:nvPr/>
            </p:nvSpPr>
            <p:spPr>
              <a:xfrm>
                <a:off x="1036320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8" name="Google Shape;268;p20"/>
              <p:cNvSpPr/>
              <p:nvPr/>
            </p:nvSpPr>
            <p:spPr>
              <a:xfrm>
                <a:off x="10906126"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9" name="Google Shape;269;p20"/>
              <p:cNvSpPr/>
              <p:nvPr/>
            </p:nvSpPr>
            <p:spPr>
              <a:xfrm>
                <a:off x="11449051" y="1990369"/>
                <a:ext cx="133350" cy="133350"/>
              </a:xfrm>
              <a:prstGeom prst="ellipse">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sp>
        <p:nvSpPr>
          <p:cNvPr id="270" name="Google Shape;270;p20"/>
          <p:cNvSpPr/>
          <p:nvPr/>
        </p:nvSpPr>
        <p:spPr>
          <a:xfrm>
            <a:off x="18289" y="10179917"/>
            <a:ext cx="2171233" cy="2156828"/>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71" name="Google Shape;271;p20"/>
          <p:cNvSpPr/>
          <p:nvPr/>
        </p:nvSpPr>
        <p:spPr>
          <a:xfrm>
            <a:off x="11382806" y="2391206"/>
            <a:ext cx="399188" cy="399188"/>
          </a:xfrm>
          <a:prstGeom prst="plus">
            <a:avLst>
              <a:gd fmla="val 32596" name="adj"/>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72" name="Google Shape;272;p20"/>
          <p:cNvSpPr/>
          <p:nvPr/>
        </p:nvSpPr>
        <p:spPr>
          <a:xfrm>
            <a:off x="1304290" y="7877606"/>
            <a:ext cx="399188" cy="399188"/>
          </a:xfrm>
          <a:prstGeom prst="plus">
            <a:avLst>
              <a:gd fmla="val 32596" name="adj"/>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73" name="Google Shape;273;p20"/>
          <p:cNvSpPr/>
          <p:nvPr/>
        </p:nvSpPr>
        <p:spPr>
          <a:xfrm>
            <a:off x="12006547" y="7571818"/>
            <a:ext cx="399188" cy="399188"/>
          </a:xfrm>
          <a:prstGeom prst="plus">
            <a:avLst>
              <a:gd fmla="val 32596" name="adj"/>
            </a:avLst>
          </a:prstGeom>
          <a:solidFill>
            <a:schemeClr val="accent3">
              <a:alpha val="3529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274" name="Google Shape;274;p20"/>
          <p:cNvPicPr preferRelativeResize="0"/>
          <p:nvPr>
            <p:ph idx="2" type="pic"/>
          </p:nvPr>
        </p:nvPicPr>
        <p:blipFill rotWithShape="1">
          <a:blip r:embed="rId3">
            <a:alphaModFix/>
          </a:blip>
          <a:srcRect b="792" l="42380" r="5" t="4832"/>
          <a:stretch/>
        </p:blipFill>
        <p:spPr>
          <a:xfrm>
            <a:off x="14630400" y="4052340"/>
            <a:ext cx="9753600" cy="8284500"/>
          </a:xfrm>
          <a:prstGeom prst="roundRect">
            <a:avLst>
              <a:gd fmla="val 2056" name="adj"/>
            </a:avLst>
          </a:prstGeom>
          <a:solidFill>
            <a:schemeClr val="lt2"/>
          </a:solidFill>
          <a:ln>
            <a:noFill/>
          </a:ln>
        </p:spPr>
      </p:pic>
      <p:pic>
        <p:nvPicPr>
          <p:cNvPr id="275" name="Google Shape;275;p20"/>
          <p:cNvPicPr preferRelativeResize="0"/>
          <p:nvPr/>
        </p:nvPicPr>
        <p:blipFill rotWithShape="1">
          <a:blip r:embed="rId4">
            <a:alphaModFix/>
          </a:blip>
          <a:srcRect b="34464" l="27500" r="31831" t="0"/>
          <a:stretch/>
        </p:blipFill>
        <p:spPr>
          <a:xfrm>
            <a:off x="1662576" y="1136444"/>
            <a:ext cx="796801" cy="719027"/>
          </a:xfrm>
          <a:prstGeom prst="rect">
            <a:avLst/>
          </a:prstGeom>
          <a:noFill/>
          <a:ln>
            <a:noFill/>
          </a:ln>
        </p:spPr>
      </p:pic>
      <p:sp>
        <p:nvSpPr>
          <p:cNvPr id="276" name="Google Shape;276;p20"/>
          <p:cNvSpPr txBox="1"/>
          <p:nvPr/>
        </p:nvSpPr>
        <p:spPr>
          <a:xfrm>
            <a:off x="2477325" y="12805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lt1"/>
                </a:solidFill>
                <a:latin typeface="Heebo"/>
                <a:ea typeface="Heebo"/>
                <a:cs typeface="Heebo"/>
                <a:sym typeface="Heebo"/>
              </a:rPr>
              <a:t>BRANDING | MARKETING | ADVERTISING</a:t>
            </a:r>
            <a:endParaRPr b="1" i="0" sz="2200" u="none" cap="none" strike="noStrike">
              <a:solidFill>
                <a:schemeClr val="lt1"/>
              </a:solidFill>
              <a:latin typeface="Heebo"/>
              <a:ea typeface="Heebo"/>
              <a:cs typeface="Heebo"/>
              <a:sym typeface="Heebo"/>
            </a:endParaRPr>
          </a:p>
        </p:txBody>
      </p:sp>
      <p:sp>
        <p:nvSpPr>
          <p:cNvPr id="277" name="Google Shape;277;p20"/>
          <p:cNvSpPr txBox="1"/>
          <p:nvPr/>
        </p:nvSpPr>
        <p:spPr>
          <a:xfrm>
            <a:off x="1824899" y="4700375"/>
            <a:ext cx="99570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lang="en-ID" sz="8800">
                <a:solidFill>
                  <a:schemeClr val="lt1"/>
                </a:solidFill>
                <a:latin typeface="Inter SemiBold"/>
                <a:ea typeface="Inter SemiBold"/>
                <a:cs typeface="Inter SemiBold"/>
                <a:sym typeface="Inter SemiBold"/>
              </a:rPr>
              <a:t>Our </a:t>
            </a:r>
            <a:r>
              <a:rPr lang="en-ID" sz="8800">
                <a:solidFill>
                  <a:srgbClr val="FF910B"/>
                </a:solidFill>
                <a:latin typeface="Inter SemiBold"/>
                <a:ea typeface="Inter SemiBold"/>
                <a:cs typeface="Inter SemiBold"/>
                <a:sym typeface="Inter SemiBold"/>
              </a:rPr>
              <a:t>Commitment</a:t>
            </a:r>
            <a:endParaRPr b="0" i="0" sz="8800" u="none" cap="none" strike="noStrike">
              <a:solidFill>
                <a:srgbClr val="FF910B"/>
              </a:solidFill>
              <a:latin typeface="Inter SemiBold"/>
              <a:ea typeface="Inter SemiBold"/>
              <a:cs typeface="Inter SemiBold"/>
              <a:sym typeface="Inter SemiBold"/>
            </a:endParaRPr>
          </a:p>
        </p:txBody>
      </p:sp>
      <p:grpSp>
        <p:nvGrpSpPr>
          <p:cNvPr id="278" name="Google Shape;278;p20"/>
          <p:cNvGrpSpPr/>
          <p:nvPr/>
        </p:nvGrpSpPr>
        <p:grpSpPr>
          <a:xfrm>
            <a:off x="1241284" y="3270480"/>
            <a:ext cx="8854452" cy="7331912"/>
            <a:chOff x="1222996" y="3270480"/>
            <a:chExt cx="8854452" cy="7331912"/>
          </a:xfrm>
        </p:grpSpPr>
        <p:sp>
          <p:nvSpPr>
            <p:cNvPr id="279" name="Google Shape;279;p20"/>
            <p:cNvSpPr txBox="1"/>
            <p:nvPr/>
          </p:nvSpPr>
          <p:spPr>
            <a:xfrm>
              <a:off x="1747949" y="3270480"/>
              <a:ext cx="55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ID" sz="3200" u="none" cap="none" strike="noStrike">
                  <a:solidFill>
                    <a:schemeClr val="lt1"/>
                  </a:solidFill>
                  <a:latin typeface="Heebo"/>
                  <a:ea typeface="Heebo"/>
                  <a:cs typeface="Heebo"/>
                  <a:sym typeface="Heebo"/>
                </a:rPr>
                <a:t>Thank You For </a:t>
              </a:r>
              <a:r>
                <a:rPr b="0" i="0" lang="en-ID" sz="3200" u="none" cap="none" strike="noStrike">
                  <a:solidFill>
                    <a:schemeClr val="accent2"/>
                  </a:solidFill>
                  <a:latin typeface="Heebo"/>
                  <a:ea typeface="Heebo"/>
                  <a:cs typeface="Heebo"/>
                  <a:sym typeface="Heebo"/>
                </a:rPr>
                <a:t>Joining Us</a:t>
              </a:r>
              <a:endParaRPr b="0" i="0" sz="3200" u="none" cap="none" strike="noStrike">
                <a:solidFill>
                  <a:schemeClr val="accent2"/>
                </a:solidFill>
                <a:latin typeface="Heebo"/>
                <a:ea typeface="Heebo"/>
                <a:cs typeface="Heebo"/>
                <a:sym typeface="Heebo"/>
              </a:endParaRPr>
            </a:p>
          </p:txBody>
        </p:sp>
        <p:sp>
          <p:nvSpPr>
            <p:cNvPr id="280" name="Google Shape;280;p20"/>
            <p:cNvSpPr txBox="1"/>
            <p:nvPr/>
          </p:nvSpPr>
          <p:spPr>
            <a:xfrm>
              <a:off x="1733548" y="9149492"/>
              <a:ext cx="83439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lt1"/>
                  </a:solidFill>
                  <a:latin typeface="Heebo"/>
                  <a:ea typeface="Heebo"/>
                  <a:cs typeface="Heebo"/>
                  <a:sym typeface="Heebo"/>
                </a:rPr>
                <a:t>Our success is </a:t>
              </a:r>
              <a:r>
                <a:rPr lang="en-ID" sz="2600">
                  <a:solidFill>
                    <a:srgbClr val="FF910B"/>
                  </a:solidFill>
                  <a:latin typeface="Heebo"/>
                  <a:ea typeface="Heebo"/>
                  <a:cs typeface="Heebo"/>
                  <a:sym typeface="Heebo"/>
                </a:rPr>
                <a:t>your success</a:t>
              </a:r>
              <a:r>
                <a:rPr lang="en-ID" sz="2600">
                  <a:solidFill>
                    <a:schemeClr val="lt1"/>
                  </a:solidFill>
                  <a:latin typeface="Heebo"/>
                  <a:ea typeface="Heebo"/>
                  <a:cs typeface="Heebo"/>
                  <a:sym typeface="Heebo"/>
                </a:rPr>
                <a:t>. As we grow, you grow. Together, we're building a stronger, healthier community, one patient at a time.</a:t>
              </a:r>
              <a:endParaRPr b="0" i="0" sz="2600" u="none" cap="none" strike="noStrike">
                <a:solidFill>
                  <a:schemeClr val="lt1"/>
                </a:solidFill>
                <a:latin typeface="Heebo"/>
                <a:ea typeface="Heebo"/>
                <a:cs typeface="Heebo"/>
                <a:sym typeface="Heebo"/>
              </a:endParaRPr>
            </a:p>
          </p:txBody>
        </p:sp>
        <p:sp>
          <p:nvSpPr>
            <p:cNvPr id="281" name="Google Shape;281;p20"/>
            <p:cNvSpPr/>
            <p:nvPr/>
          </p:nvSpPr>
          <p:spPr>
            <a:xfrm>
              <a:off x="1222996" y="4424983"/>
              <a:ext cx="1823400" cy="1823400"/>
            </a:xfrm>
            <a:prstGeom prst="ellipse">
              <a:avLst/>
            </a:prstGeom>
            <a:gradFill>
              <a:gsLst>
                <a:gs pos="0">
                  <a:schemeClr val="accent2"/>
                </a:gs>
                <a:gs pos="44000">
                  <a:srgbClr val="F0A202">
                    <a:alpha val="65490"/>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Heebo"/>
                <a:ea typeface="Heebo"/>
                <a:cs typeface="Heebo"/>
                <a:sym typeface="Heebo"/>
              </a:endParaRPr>
            </a:p>
          </p:txBody>
        </p:sp>
      </p:grpSp>
      <p:pic>
        <p:nvPicPr>
          <p:cNvPr id="282" name="Google Shape;282;p20"/>
          <p:cNvPicPr preferRelativeResize="0"/>
          <p:nvPr/>
        </p:nvPicPr>
        <p:blipFill>
          <a:blip r:embed="rId5">
            <a:alphaModFix/>
          </a:blip>
          <a:stretch>
            <a:fillRect/>
          </a:stretch>
        </p:blipFill>
        <p:spPr>
          <a:xfrm>
            <a:off x="14630400" y="14875"/>
            <a:ext cx="9645460" cy="5877475"/>
          </a:xfrm>
          <a:prstGeom prst="rect">
            <a:avLst/>
          </a:prstGeom>
          <a:solidFill>
            <a:schemeClr val="lt2"/>
          </a:solidFill>
          <a:ln>
            <a:noFill/>
          </a:ln>
        </p:spPr>
      </p:pic>
      <p:sp>
        <p:nvSpPr>
          <p:cNvPr id="283" name="Google Shape;283;p20"/>
          <p:cNvSpPr/>
          <p:nvPr/>
        </p:nvSpPr>
        <p:spPr>
          <a:xfrm>
            <a:off x="14750875" y="80050"/>
            <a:ext cx="5148600" cy="20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284" name="Google Shape;284;p20"/>
          <p:cNvSpPr/>
          <p:nvPr/>
        </p:nvSpPr>
        <p:spPr>
          <a:xfrm>
            <a:off x="14750875" y="4204750"/>
            <a:ext cx="5148600" cy="20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285" name="Google Shape;285;p20"/>
          <p:cNvSpPr/>
          <p:nvPr/>
        </p:nvSpPr>
        <p:spPr>
          <a:xfrm>
            <a:off x="14750875" y="2105200"/>
            <a:ext cx="5148600" cy="20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286" name="Google Shape;286;p20"/>
          <p:cNvSpPr/>
          <p:nvPr/>
        </p:nvSpPr>
        <p:spPr>
          <a:xfrm>
            <a:off x="16351075" y="2789200"/>
            <a:ext cx="1643400" cy="1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287" name="Google Shape;287;p20"/>
          <p:cNvSpPr/>
          <p:nvPr/>
        </p:nvSpPr>
        <p:spPr>
          <a:xfrm>
            <a:off x="15970075" y="731800"/>
            <a:ext cx="1643400" cy="1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288" name="Google Shape;288;p20"/>
          <p:cNvSpPr/>
          <p:nvPr/>
        </p:nvSpPr>
        <p:spPr>
          <a:xfrm>
            <a:off x="16198675" y="4846600"/>
            <a:ext cx="1643400" cy="1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ebo"/>
              <a:ea typeface="Heebo"/>
              <a:cs typeface="Heebo"/>
              <a:sym typeface="Heebo"/>
            </a:endParaRPr>
          </a:p>
        </p:txBody>
      </p:sp>
      <p:sp>
        <p:nvSpPr>
          <p:cNvPr id="289" name="Google Shape;289;p20"/>
          <p:cNvSpPr txBox="1"/>
          <p:nvPr/>
        </p:nvSpPr>
        <p:spPr>
          <a:xfrm>
            <a:off x="15162250" y="7371100"/>
            <a:ext cx="62547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D" sz="5600">
                <a:solidFill>
                  <a:schemeClr val="dk1"/>
                </a:solidFill>
                <a:latin typeface="Heebo"/>
                <a:ea typeface="Heebo"/>
                <a:cs typeface="Heebo"/>
                <a:sym typeface="Heebo"/>
              </a:rPr>
              <a:t>Traffic Increase</a:t>
            </a:r>
            <a:endParaRPr sz="5600">
              <a:solidFill>
                <a:schemeClr val="dk1"/>
              </a:solidFill>
              <a:latin typeface="Heebo"/>
              <a:ea typeface="Heebo"/>
              <a:cs typeface="Heebo"/>
              <a:sym typeface="Heebo"/>
            </a:endParaRPr>
          </a:p>
        </p:txBody>
      </p:sp>
      <p:sp>
        <p:nvSpPr>
          <p:cNvPr id="290" name="Google Shape;290;p20"/>
          <p:cNvSpPr txBox="1"/>
          <p:nvPr/>
        </p:nvSpPr>
        <p:spPr>
          <a:xfrm>
            <a:off x="15009850" y="10266700"/>
            <a:ext cx="62547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D" sz="5600">
                <a:solidFill>
                  <a:schemeClr val="dk1"/>
                </a:solidFill>
                <a:latin typeface="Heebo"/>
                <a:ea typeface="Heebo"/>
                <a:cs typeface="Heebo"/>
                <a:sym typeface="Heebo"/>
              </a:rPr>
              <a:t>Keyword Increase</a:t>
            </a:r>
            <a:endParaRPr sz="5600">
              <a:solidFill>
                <a:schemeClr val="dk1"/>
              </a:solidFill>
              <a:latin typeface="Heebo"/>
              <a:ea typeface="Heebo"/>
              <a:cs typeface="Heebo"/>
              <a:sym typeface="Heeb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69">
      <a:dk1>
        <a:srgbClr val="000000"/>
      </a:dk1>
      <a:lt1>
        <a:srgbClr val="FFFFFF"/>
      </a:lt1>
      <a:dk2>
        <a:srgbClr val="7F7F7F"/>
      </a:dk2>
      <a:lt2>
        <a:srgbClr val="E7E6E6"/>
      </a:lt2>
      <a:accent1>
        <a:srgbClr val="15222B"/>
      </a:accent1>
      <a:accent2>
        <a:srgbClr val="F0A202"/>
      </a:accent2>
      <a:accent3>
        <a:srgbClr val="333E45"/>
      </a:accent3>
      <a:accent4>
        <a:srgbClr val="202B32"/>
      </a:accent4>
      <a:accent5>
        <a:srgbClr val="0D171E"/>
      </a:accent5>
      <a:accent6>
        <a:srgbClr val="2A363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2019-01-23T07:32:06Z</dcterms:created>
  <dc:creator>Dhika Supangestu</dc:creator>
</cp:coreProperties>
</file>