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13716000" cx="24384000"/>
  <p:notesSz cx="6858000" cy="9144000"/>
  <p:embeddedFontLst>
    <p:embeddedFont>
      <p:font typeface="Inter SemiBold"/>
      <p:regular r:id="rId13"/>
      <p:bold r:id="rId14"/>
      <p:italic r:id="rId15"/>
      <p:boldItalic r:id="rId16"/>
    </p:embeddedFont>
    <p:embeddedFont>
      <p:font typeface="Heebo"/>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4234">
          <p15:clr>
            <a:srgbClr val="A4A3A4"/>
          </p15:clr>
        </p15:guide>
        <p15:guide id="2" orient="horz" pos="3798">
          <p15:clr>
            <a:srgbClr val="A4A3A4"/>
          </p15:clr>
        </p15:guide>
      </p15:sldGuideLst>
    </p:ext>
    <p:ext uri="GoogleSlidesCustomDataVersion2">
      <go:slidesCustomData xmlns:go="http://customooxmlschemas.google.com/" r:id="rId19" roundtripDataSignature="AMtx7mhRLzHPExwq8EiQyc3t7cLln07r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234"/>
        <p:guide pos="3798"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InterSemiBold-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InterSemiBold-italic.fntdata"/><Relationship Id="rId14" Type="http://schemas.openxmlformats.org/officeDocument/2006/relationships/font" Target="fonts/InterSemiBold-bold.fntdata"/><Relationship Id="rId17" Type="http://schemas.openxmlformats.org/officeDocument/2006/relationships/font" Target="fonts/Heebo-regular.fntdata"/><Relationship Id="rId16" Type="http://schemas.openxmlformats.org/officeDocument/2006/relationships/font" Target="fonts/InterSemiBold-boldItalic.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Heeb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D"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5" name="Shape 15"/>
        <p:cNvGrpSpPr/>
        <p:nvPr/>
      </p:nvGrpSpPr>
      <p:grpSpPr>
        <a:xfrm>
          <a:off x="0" y="0"/>
          <a:ext cx="0" cy="0"/>
          <a:chOff x="0" y="0"/>
          <a:chExt cx="0" cy="0"/>
        </a:xfrm>
      </p:grpSpPr>
      <p:sp>
        <p:nvSpPr>
          <p:cNvPr id="16" name="Google Shape;16;p22"/>
          <p:cNvSpPr/>
          <p:nvPr>
            <p:ph idx="2" type="pic"/>
          </p:nvPr>
        </p:nvSpPr>
        <p:spPr>
          <a:xfrm>
            <a:off x="12801600" y="1380304"/>
            <a:ext cx="12077700" cy="11573698"/>
          </a:xfrm>
          <a:prstGeom prst="roundRect">
            <a:avLst>
              <a:gd fmla="val 2056" name="adj"/>
            </a:avLst>
          </a:prstGeom>
          <a:solidFill>
            <a:schemeClr val="lt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3" name="Shape 33"/>
        <p:cNvGrpSpPr/>
        <p:nvPr/>
      </p:nvGrpSpPr>
      <p:grpSpPr>
        <a:xfrm>
          <a:off x="0" y="0"/>
          <a:ext cx="0" cy="0"/>
          <a:chOff x="0" y="0"/>
          <a:chExt cx="0" cy="0"/>
        </a:xfrm>
      </p:grpSpPr>
      <p:sp>
        <p:nvSpPr>
          <p:cNvPr id="34" name="Google Shape;34;p30"/>
          <p:cNvSpPr/>
          <p:nvPr>
            <p:ph idx="2" type="pic"/>
          </p:nvPr>
        </p:nvSpPr>
        <p:spPr>
          <a:xfrm>
            <a:off x="11582400" y="0"/>
            <a:ext cx="12801600" cy="13716000"/>
          </a:xfrm>
          <a:prstGeom prst="parallelogram">
            <a:avLst>
              <a:gd fmla="val 33551" name="adj"/>
            </a:avLst>
          </a:prstGeom>
          <a:solidFill>
            <a:schemeClr val="lt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5" name="Shape 35"/>
        <p:cNvGrpSpPr/>
        <p:nvPr/>
      </p:nvGrpSpPr>
      <p:grpSpPr>
        <a:xfrm>
          <a:off x="0" y="0"/>
          <a:ext cx="0" cy="0"/>
          <a:chOff x="0" y="0"/>
          <a:chExt cx="0" cy="0"/>
        </a:xfrm>
      </p:grpSpPr>
      <p:sp>
        <p:nvSpPr>
          <p:cNvPr id="36" name="Google Shape;36;p31"/>
          <p:cNvSpPr/>
          <p:nvPr>
            <p:ph idx="2" type="pic"/>
          </p:nvPr>
        </p:nvSpPr>
        <p:spPr>
          <a:xfrm>
            <a:off x="15220950" y="-19050"/>
            <a:ext cx="9163050" cy="13735050"/>
          </a:xfrm>
          <a:prstGeom prst="rect">
            <a:avLst/>
          </a:prstGeom>
          <a:solidFill>
            <a:schemeClr val="lt2"/>
          </a:solidFill>
          <a:ln>
            <a:noFill/>
          </a:ln>
        </p:spPr>
      </p:sp>
      <p:sp>
        <p:nvSpPr>
          <p:cNvPr id="37" name="Google Shape;37;p31"/>
          <p:cNvSpPr/>
          <p:nvPr>
            <p:ph idx="3" type="pic"/>
          </p:nvPr>
        </p:nvSpPr>
        <p:spPr>
          <a:xfrm>
            <a:off x="11582400" y="5638800"/>
            <a:ext cx="11606212" cy="6705600"/>
          </a:xfrm>
          <a:prstGeom prst="roundRect">
            <a:avLst>
              <a:gd fmla="val 3695" name="adj"/>
            </a:avLst>
          </a:prstGeom>
          <a:solidFill>
            <a:srgbClr val="D0CECE"/>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8" name="Shape 38"/>
        <p:cNvGrpSpPr/>
        <p:nvPr/>
      </p:nvGrpSpPr>
      <p:grpSpPr>
        <a:xfrm>
          <a:off x="0" y="0"/>
          <a:ext cx="0" cy="0"/>
          <a:chOff x="0" y="0"/>
          <a:chExt cx="0" cy="0"/>
        </a:xfrm>
      </p:grpSpPr>
      <p:sp>
        <p:nvSpPr>
          <p:cNvPr id="39" name="Google Shape;39;p32"/>
          <p:cNvSpPr/>
          <p:nvPr>
            <p:ph idx="2" type="pic"/>
          </p:nvPr>
        </p:nvSpPr>
        <p:spPr>
          <a:xfrm>
            <a:off x="17681572" y="-19050"/>
            <a:ext cx="6702428" cy="13735050"/>
          </a:xfrm>
          <a:prstGeom prst="rect">
            <a:avLst/>
          </a:prstGeom>
          <a:solidFill>
            <a:schemeClr val="lt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0" name="Shape 40"/>
        <p:cNvGrpSpPr/>
        <p:nvPr/>
      </p:nvGrpSpPr>
      <p:grpSpPr>
        <a:xfrm>
          <a:off x="0" y="0"/>
          <a:ext cx="0" cy="0"/>
          <a:chOff x="0" y="0"/>
          <a:chExt cx="0" cy="0"/>
        </a:xfrm>
      </p:grpSpPr>
      <p:sp>
        <p:nvSpPr>
          <p:cNvPr id="41" name="Google Shape;41;p33"/>
          <p:cNvSpPr/>
          <p:nvPr>
            <p:ph idx="2" type="pic"/>
          </p:nvPr>
        </p:nvSpPr>
        <p:spPr>
          <a:xfrm>
            <a:off x="16460788" y="-19050"/>
            <a:ext cx="7923212" cy="13735050"/>
          </a:xfrm>
          <a:prstGeom prst="rect">
            <a:avLst/>
          </a:prstGeom>
          <a:solidFill>
            <a:schemeClr val="lt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42" name="Shape 42"/>
        <p:cNvGrpSpPr/>
        <p:nvPr/>
      </p:nvGrpSpPr>
      <p:grpSpPr>
        <a:xfrm>
          <a:off x="0" y="0"/>
          <a:ext cx="0" cy="0"/>
          <a:chOff x="0" y="0"/>
          <a:chExt cx="0" cy="0"/>
        </a:xfrm>
      </p:grpSpPr>
      <p:sp>
        <p:nvSpPr>
          <p:cNvPr id="43" name="Google Shape;43;p34"/>
          <p:cNvSpPr/>
          <p:nvPr>
            <p:ph idx="2" type="pic"/>
          </p:nvPr>
        </p:nvSpPr>
        <p:spPr>
          <a:xfrm>
            <a:off x="0" y="0"/>
            <a:ext cx="13414404" cy="6858000"/>
          </a:xfrm>
          <a:prstGeom prst="rect">
            <a:avLst/>
          </a:prstGeom>
          <a:solidFill>
            <a:schemeClr val="lt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4" name="Shape 4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45" name="Shape 45"/>
        <p:cNvGrpSpPr/>
        <p:nvPr/>
      </p:nvGrpSpPr>
      <p:grpSpPr>
        <a:xfrm>
          <a:off x="0" y="0"/>
          <a:ext cx="0" cy="0"/>
          <a:chOff x="0" y="0"/>
          <a:chExt cx="0" cy="0"/>
        </a:xfrm>
      </p:grpSpPr>
      <p:sp>
        <p:nvSpPr>
          <p:cNvPr id="46" name="Google Shape;46;p36"/>
          <p:cNvSpPr/>
          <p:nvPr>
            <p:ph idx="2" type="pic"/>
          </p:nvPr>
        </p:nvSpPr>
        <p:spPr>
          <a:xfrm>
            <a:off x="0" y="-19050"/>
            <a:ext cx="9142413" cy="13735050"/>
          </a:xfrm>
          <a:prstGeom prst="rect">
            <a:avLst/>
          </a:prstGeom>
          <a:solidFill>
            <a:schemeClr val="lt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47" name="Shape 47"/>
        <p:cNvGrpSpPr/>
        <p:nvPr/>
      </p:nvGrpSpPr>
      <p:grpSpPr>
        <a:xfrm>
          <a:off x="0" y="0"/>
          <a:ext cx="0" cy="0"/>
          <a:chOff x="0" y="0"/>
          <a:chExt cx="0" cy="0"/>
        </a:xfrm>
      </p:grpSpPr>
      <p:sp>
        <p:nvSpPr>
          <p:cNvPr id="48" name="Google Shape;48;p37"/>
          <p:cNvSpPr/>
          <p:nvPr>
            <p:ph idx="2" type="pic"/>
          </p:nvPr>
        </p:nvSpPr>
        <p:spPr>
          <a:xfrm>
            <a:off x="0" y="0"/>
            <a:ext cx="24384000" cy="2590800"/>
          </a:xfrm>
          <a:prstGeom prst="rect">
            <a:avLst/>
          </a:prstGeom>
          <a:solidFill>
            <a:schemeClr val="lt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49" name="Shape 49"/>
        <p:cNvGrpSpPr/>
        <p:nvPr/>
      </p:nvGrpSpPr>
      <p:grpSpPr>
        <a:xfrm>
          <a:off x="0" y="0"/>
          <a:ext cx="0" cy="0"/>
          <a:chOff x="0" y="0"/>
          <a:chExt cx="0" cy="0"/>
        </a:xfrm>
      </p:grpSpPr>
      <p:sp>
        <p:nvSpPr>
          <p:cNvPr id="50" name="Google Shape;50;p38"/>
          <p:cNvSpPr/>
          <p:nvPr>
            <p:ph idx="2" type="pic"/>
          </p:nvPr>
        </p:nvSpPr>
        <p:spPr>
          <a:xfrm>
            <a:off x="13411200" y="0"/>
            <a:ext cx="10972800" cy="13716000"/>
          </a:xfrm>
          <a:prstGeom prst="rect">
            <a:avLst/>
          </a:prstGeom>
          <a:solidFill>
            <a:schemeClr val="lt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51" name="Shape 51"/>
        <p:cNvGrpSpPr/>
        <p:nvPr/>
      </p:nvGrpSpPr>
      <p:grpSpPr>
        <a:xfrm>
          <a:off x="0" y="0"/>
          <a:ext cx="0" cy="0"/>
          <a:chOff x="0" y="0"/>
          <a:chExt cx="0" cy="0"/>
        </a:xfrm>
      </p:grpSpPr>
      <p:sp>
        <p:nvSpPr>
          <p:cNvPr id="52" name="Google Shape;52;p39"/>
          <p:cNvSpPr/>
          <p:nvPr>
            <p:ph idx="2" type="pic"/>
          </p:nvPr>
        </p:nvSpPr>
        <p:spPr>
          <a:xfrm>
            <a:off x="1825626" y="0"/>
            <a:ext cx="9147174" cy="12363159"/>
          </a:xfrm>
          <a:prstGeom prst="roundRect">
            <a:avLst>
              <a:gd fmla="val 2750" name="adj"/>
            </a:avLst>
          </a:prstGeom>
          <a:solidFill>
            <a:schemeClr val="lt2"/>
          </a:solidFill>
          <a:ln>
            <a:noFill/>
          </a:ln>
        </p:spPr>
      </p:sp>
      <p:sp>
        <p:nvSpPr>
          <p:cNvPr id="53" name="Google Shape;53;p39"/>
          <p:cNvSpPr/>
          <p:nvPr>
            <p:ph idx="3" type="pic"/>
          </p:nvPr>
        </p:nvSpPr>
        <p:spPr>
          <a:xfrm>
            <a:off x="4892674" y="3200400"/>
            <a:ext cx="10975975" cy="105156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17" name="Shape 17"/>
        <p:cNvGrpSpPr/>
        <p:nvPr/>
      </p:nvGrpSpPr>
      <p:grpSpPr>
        <a:xfrm>
          <a:off x="0" y="0"/>
          <a:ext cx="0" cy="0"/>
          <a:chOff x="0" y="0"/>
          <a:chExt cx="0" cy="0"/>
        </a:xfrm>
      </p:grpSpPr>
      <p:sp>
        <p:nvSpPr>
          <p:cNvPr id="18" name="Google Shape;18;p23"/>
          <p:cNvSpPr/>
          <p:nvPr>
            <p:ph idx="2" type="pic"/>
          </p:nvPr>
        </p:nvSpPr>
        <p:spPr>
          <a:xfrm>
            <a:off x="0" y="-7416"/>
            <a:ext cx="7313613" cy="9940276"/>
          </a:xfrm>
          <a:prstGeom prst="roundRect">
            <a:avLst>
              <a:gd fmla="val 2750" name="adj"/>
            </a:avLst>
          </a:prstGeom>
          <a:solidFill>
            <a:schemeClr val="lt2"/>
          </a:solidFill>
          <a:ln>
            <a:noFill/>
          </a:ln>
        </p:spPr>
      </p:sp>
      <p:sp>
        <p:nvSpPr>
          <p:cNvPr id="19" name="Google Shape;19;p23"/>
          <p:cNvSpPr/>
          <p:nvPr>
            <p:ph idx="3" type="pic"/>
          </p:nvPr>
        </p:nvSpPr>
        <p:spPr>
          <a:xfrm>
            <a:off x="4287839" y="2590800"/>
            <a:ext cx="7313612" cy="9753600"/>
          </a:xfrm>
          <a:prstGeom prst="roundRect">
            <a:avLst>
              <a:gd fmla="val 2750" name="adj"/>
            </a:avLst>
          </a:prstGeom>
          <a:solidFill>
            <a:srgbClr val="D0CECE"/>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20" name="Shape 20"/>
        <p:cNvGrpSpPr/>
        <p:nvPr/>
      </p:nvGrpSpPr>
      <p:grpSpPr>
        <a:xfrm>
          <a:off x="0" y="0"/>
          <a:ext cx="0" cy="0"/>
          <a:chOff x="0" y="0"/>
          <a:chExt cx="0" cy="0"/>
        </a:xfrm>
      </p:grpSpPr>
      <p:sp>
        <p:nvSpPr>
          <p:cNvPr id="21" name="Google Shape;21;p24"/>
          <p:cNvSpPr/>
          <p:nvPr>
            <p:ph idx="2" type="pic"/>
          </p:nvPr>
        </p:nvSpPr>
        <p:spPr>
          <a:xfrm>
            <a:off x="10972800" y="1371600"/>
            <a:ext cx="7316788" cy="10972800"/>
          </a:xfrm>
          <a:prstGeom prst="roundRect">
            <a:avLst>
              <a:gd fmla="val 2750" name="adj"/>
            </a:avLst>
          </a:prstGeom>
          <a:solidFill>
            <a:schemeClr val="lt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2" name="Shape 22"/>
        <p:cNvGrpSpPr/>
        <p:nvPr/>
      </p:nvGrpSpPr>
      <p:grpSpPr>
        <a:xfrm>
          <a:off x="0" y="0"/>
          <a:ext cx="0" cy="0"/>
          <a:chOff x="0" y="0"/>
          <a:chExt cx="0" cy="0"/>
        </a:xfrm>
      </p:grpSpPr>
      <p:sp>
        <p:nvSpPr>
          <p:cNvPr id="23" name="Google Shape;23;p28"/>
          <p:cNvSpPr/>
          <p:nvPr>
            <p:ph idx="2" type="pic"/>
          </p:nvPr>
        </p:nvSpPr>
        <p:spPr>
          <a:xfrm>
            <a:off x="13411200" y="-19050"/>
            <a:ext cx="10972800" cy="13735050"/>
          </a:xfrm>
          <a:prstGeom prst="rect">
            <a:avLst/>
          </a:prstGeom>
          <a:solidFill>
            <a:schemeClr val="lt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4" name="Shape 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25" name="Shape 25"/>
        <p:cNvGrpSpPr/>
        <p:nvPr/>
      </p:nvGrpSpPr>
      <p:grpSpPr>
        <a:xfrm>
          <a:off x="0" y="0"/>
          <a:ext cx="0" cy="0"/>
          <a:chOff x="0" y="0"/>
          <a:chExt cx="0" cy="0"/>
        </a:xfrm>
      </p:grpSpPr>
      <p:sp>
        <p:nvSpPr>
          <p:cNvPr id="26" name="Google Shape;26;p29"/>
          <p:cNvSpPr/>
          <p:nvPr>
            <p:ph idx="2" type="pic"/>
          </p:nvPr>
        </p:nvSpPr>
        <p:spPr>
          <a:xfrm>
            <a:off x="1216026" y="1390358"/>
            <a:ext cx="8537574" cy="10972801"/>
          </a:xfrm>
          <a:prstGeom prst="roundRect">
            <a:avLst>
              <a:gd fmla="val 2750" name="adj"/>
            </a:avLst>
          </a:prstGeom>
          <a:solidFill>
            <a:schemeClr val="lt2"/>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27" name="Shape 27"/>
        <p:cNvGrpSpPr/>
        <p:nvPr/>
      </p:nvGrpSpPr>
      <p:grpSpPr>
        <a:xfrm>
          <a:off x="0" y="0"/>
          <a:ext cx="0" cy="0"/>
          <a:chOff x="0" y="0"/>
          <a:chExt cx="0" cy="0"/>
        </a:xfrm>
      </p:grpSpPr>
      <p:sp>
        <p:nvSpPr>
          <p:cNvPr id="28" name="Google Shape;28;p40"/>
          <p:cNvSpPr/>
          <p:nvPr>
            <p:ph idx="2" type="pic"/>
          </p:nvPr>
        </p:nvSpPr>
        <p:spPr>
          <a:xfrm>
            <a:off x="12192000" y="1981200"/>
            <a:ext cx="12192000" cy="10972801"/>
          </a:xfrm>
          <a:prstGeom prst="roundRect">
            <a:avLst>
              <a:gd fmla="val 2056" name="adj"/>
            </a:avLst>
          </a:prstGeom>
          <a:solidFill>
            <a:schemeClr val="lt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9" name="Shape 29"/>
        <p:cNvGrpSpPr/>
        <p:nvPr/>
      </p:nvGrpSpPr>
      <p:grpSpPr>
        <a:xfrm>
          <a:off x="0" y="0"/>
          <a:ext cx="0" cy="0"/>
          <a:chOff x="0" y="0"/>
          <a:chExt cx="0" cy="0"/>
        </a:xfrm>
      </p:grpSpPr>
      <p:sp>
        <p:nvSpPr>
          <p:cNvPr id="30" name="Google Shape;30;p26"/>
          <p:cNvSpPr/>
          <p:nvPr>
            <p:ph idx="2" type="pic"/>
          </p:nvPr>
        </p:nvSpPr>
        <p:spPr>
          <a:xfrm>
            <a:off x="2441321" y="761999"/>
            <a:ext cx="8537575" cy="12192001"/>
          </a:xfrm>
          <a:prstGeom prst="roundRect">
            <a:avLst>
              <a:gd fmla="val 2750" name="adj"/>
            </a:avLst>
          </a:prstGeom>
          <a:solidFill>
            <a:schemeClr val="lt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31" name="Shape 31"/>
        <p:cNvGrpSpPr/>
        <p:nvPr/>
      </p:nvGrpSpPr>
      <p:grpSpPr>
        <a:xfrm>
          <a:off x="0" y="0"/>
          <a:ext cx="0" cy="0"/>
          <a:chOff x="0" y="0"/>
          <a:chExt cx="0" cy="0"/>
        </a:xfrm>
      </p:grpSpPr>
      <p:sp>
        <p:nvSpPr>
          <p:cNvPr id="32" name="Google Shape;32;p27"/>
          <p:cNvSpPr/>
          <p:nvPr>
            <p:ph idx="2" type="pic"/>
          </p:nvPr>
        </p:nvSpPr>
        <p:spPr>
          <a:xfrm>
            <a:off x="0" y="4419600"/>
            <a:ext cx="24384000" cy="9296400"/>
          </a:xfrm>
          <a:prstGeom prst="rect">
            <a:avLst/>
          </a:prstGeom>
          <a:solidFill>
            <a:schemeClr val="lt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1676400" y="730251"/>
            <a:ext cx="21031200" cy="26511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8800"/>
              <a:buFont typeface="Inter SemiBold"/>
              <a:buNone/>
              <a:defRPr b="0" i="0" sz="8800" u="none" cap="none" strike="noStrike">
                <a:solidFill>
                  <a:schemeClr val="dk1"/>
                </a:solidFill>
                <a:latin typeface="Inter SemiBold"/>
                <a:ea typeface="Inter SemiBold"/>
                <a:cs typeface="Inter SemiBold"/>
                <a:sym typeface="Inter Semi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 type="body"/>
          </p:nvPr>
        </p:nvSpPr>
        <p:spPr>
          <a:xfrm>
            <a:off x="1676400" y="3651250"/>
            <a:ext cx="21031200" cy="8702676"/>
          </a:xfrm>
          <a:prstGeom prst="rect">
            <a:avLst/>
          </a:prstGeom>
          <a:noFill/>
          <a:ln>
            <a:noFill/>
          </a:ln>
        </p:spPr>
        <p:txBody>
          <a:bodyPr anchorCtr="0" anchor="t" bIns="45700" lIns="91425" spcFirstLastPara="1" rIns="91425" wrap="square" tIns="457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Heebo"/>
                <a:ea typeface="Heebo"/>
                <a:cs typeface="Heebo"/>
                <a:sym typeface="Heebo"/>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Heebo"/>
                <a:ea typeface="Heebo"/>
                <a:cs typeface="Heebo"/>
                <a:sym typeface="Heebo"/>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Heebo"/>
                <a:ea typeface="Heebo"/>
                <a:cs typeface="Heebo"/>
                <a:sym typeface="Heebo"/>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Heebo"/>
                <a:ea typeface="Heebo"/>
                <a:cs typeface="Heebo"/>
                <a:sym typeface="Heebo"/>
              </a:defRPr>
            </a:lvl9pPr>
          </a:lstStyle>
          <a:p/>
        </p:txBody>
      </p:sp>
      <p:sp>
        <p:nvSpPr>
          <p:cNvPr id="12" name="Google Shape;12;p21"/>
          <p:cNvSpPr txBox="1"/>
          <p:nvPr>
            <p:ph idx="10" type="dt"/>
          </p:nvPr>
        </p:nvSpPr>
        <p:spPr>
          <a:xfrm>
            <a:off x="1676400" y="12712701"/>
            <a:ext cx="5486400" cy="7302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rgbClr val="888888"/>
                </a:solidFill>
                <a:latin typeface="Heebo"/>
                <a:ea typeface="Heebo"/>
                <a:cs typeface="Heebo"/>
                <a:sym typeface="Heeb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9pPr>
          </a:lstStyle>
          <a:p/>
        </p:txBody>
      </p:sp>
      <p:sp>
        <p:nvSpPr>
          <p:cNvPr id="13" name="Google Shape;13;p21"/>
          <p:cNvSpPr txBox="1"/>
          <p:nvPr>
            <p:ph idx="11" type="ftr"/>
          </p:nvPr>
        </p:nvSpPr>
        <p:spPr>
          <a:xfrm>
            <a:off x="8077200" y="12712701"/>
            <a:ext cx="8229600" cy="73025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400" u="none" cap="none" strike="noStrike">
                <a:solidFill>
                  <a:srgbClr val="888888"/>
                </a:solidFill>
                <a:latin typeface="Heebo"/>
                <a:ea typeface="Heebo"/>
                <a:cs typeface="Heebo"/>
                <a:sym typeface="Heeb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ebo"/>
                <a:ea typeface="Heebo"/>
                <a:cs typeface="Heebo"/>
                <a:sym typeface="Heebo"/>
              </a:defRPr>
            </a:lvl9pPr>
          </a:lstStyle>
          <a:p/>
        </p:txBody>
      </p:sp>
      <p:sp>
        <p:nvSpPr>
          <p:cNvPr id="14" name="Google Shape;14;p21"/>
          <p:cNvSpPr txBox="1"/>
          <p:nvPr>
            <p:ph idx="12" type="sldNum"/>
          </p:nvPr>
        </p:nvSpPr>
        <p:spPr>
          <a:xfrm>
            <a:off x="17221200" y="12712701"/>
            <a:ext cx="5486400" cy="730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Heebo"/>
                <a:ea typeface="Heebo"/>
                <a:cs typeface="Heebo"/>
                <a:sym typeface="Heebo"/>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680">
          <p15:clr>
            <a:srgbClr val="F26B43"/>
          </p15:clr>
        </p15:guide>
        <p15:guide id="2" pos="9216">
          <p15:clr>
            <a:srgbClr val="F26B43"/>
          </p15:clr>
        </p15:guide>
        <p15:guide id="3" pos="15360">
          <p15:clr>
            <a:srgbClr val="F26B43"/>
          </p15:clr>
        </p15:guide>
        <p15:guide id="4" pos="8448">
          <p15:clr>
            <a:srgbClr val="F26B43"/>
          </p15:clr>
        </p15:guide>
        <p15:guide id="5" pos="9985">
          <p15:clr>
            <a:srgbClr val="F26B43"/>
          </p15:clr>
        </p15:guide>
        <p15:guide id="6" pos="10753">
          <p15:clr>
            <a:srgbClr val="F26B43"/>
          </p15:clr>
        </p15:guide>
        <p15:guide id="7" orient="horz" pos="4320">
          <p15:clr>
            <a:srgbClr val="F26B43"/>
          </p15:clr>
        </p15:guide>
        <p15:guide id="8" pos="11521">
          <p15:clr>
            <a:srgbClr val="F26B43"/>
          </p15:clr>
        </p15:guide>
        <p15:guide id="9" orient="horz" pos="8640">
          <p15:clr>
            <a:srgbClr val="F26B43"/>
          </p15:clr>
        </p15:guide>
        <p15:guide id="10" pos="12289">
          <p15:clr>
            <a:srgbClr val="F26B43"/>
          </p15:clr>
        </p15:guide>
        <p15:guide id="11" pos="13057">
          <p15:clr>
            <a:srgbClr val="F26B43"/>
          </p15:clr>
        </p15:guide>
        <p15:guide id="12" pos="13826">
          <p15:clr>
            <a:srgbClr val="F26B43"/>
          </p15:clr>
        </p15:guide>
        <p15:guide id="13" pos="14594">
          <p15:clr>
            <a:srgbClr val="F26B43"/>
          </p15:clr>
        </p15:guide>
        <p15:guide id="14" pos="6912">
          <p15:clr>
            <a:srgbClr val="F26B43"/>
          </p15:clr>
        </p15:guide>
        <p15:guide id="15" pos="6144">
          <p15:clr>
            <a:srgbClr val="F26B43"/>
          </p15:clr>
        </p15:guide>
        <p15:guide id="16" pos="5375">
          <p15:clr>
            <a:srgbClr val="F26B43"/>
          </p15:clr>
        </p15:guide>
        <p15:guide id="17" pos="4607">
          <p15:clr>
            <a:srgbClr val="F26B43"/>
          </p15:clr>
        </p15:guide>
        <p15:guide id="18" pos="3839">
          <p15:clr>
            <a:srgbClr val="F26B43"/>
          </p15:clr>
        </p15:guide>
        <p15:guide id="19" pos="3071">
          <p15:clr>
            <a:srgbClr val="F26B43"/>
          </p15:clr>
        </p15:guide>
        <p15:guide id="20" pos="2303">
          <p15:clr>
            <a:srgbClr val="F26B43"/>
          </p15:clr>
        </p15:guide>
        <p15:guide id="21" pos="1534">
          <p15:clr>
            <a:srgbClr val="F26B43"/>
          </p15:clr>
        </p15:guide>
        <p15:guide id="22" pos="766">
          <p15:clr>
            <a:srgbClr val="F26B43"/>
          </p15:clr>
        </p15:guide>
        <p15:guide id="23">
          <p15:clr>
            <a:srgbClr val="F26B43"/>
          </p15:clr>
        </p15:guide>
        <p15:guide id="24" pos="8064">
          <p15:clr>
            <a:srgbClr val="F26B43"/>
          </p15:clr>
        </p15:guide>
        <p15:guide id="25" pos="8832">
          <p15:clr>
            <a:srgbClr val="F26B43"/>
          </p15:clr>
        </p15:guide>
        <p15:guide id="26" pos="9601">
          <p15:clr>
            <a:srgbClr val="F26B43"/>
          </p15:clr>
        </p15:guide>
        <p15:guide id="27" pos="10369">
          <p15:clr>
            <a:srgbClr val="F26B43"/>
          </p15:clr>
        </p15:guide>
        <p15:guide id="28" pos="11137">
          <p15:clr>
            <a:srgbClr val="F26B43"/>
          </p15:clr>
        </p15:guide>
        <p15:guide id="29" pos="11905">
          <p15:clr>
            <a:srgbClr val="F26B43"/>
          </p15:clr>
        </p15:guide>
        <p15:guide id="30" orient="horz" pos="4704">
          <p15:clr>
            <a:srgbClr val="F26B43"/>
          </p15:clr>
        </p15:guide>
        <p15:guide id="31" pos="14978">
          <p15:clr>
            <a:srgbClr val="F26B43"/>
          </p15:clr>
        </p15:guide>
        <p15:guide id="32" orient="horz" pos="5856">
          <p15:clr>
            <a:srgbClr val="F26B43"/>
          </p15:clr>
        </p15:guide>
        <p15:guide id="33" orient="horz" pos="6624">
          <p15:clr>
            <a:srgbClr val="F26B43"/>
          </p15:clr>
        </p15:guide>
        <p15:guide id="34" orient="horz" pos="7392">
          <p15:clr>
            <a:srgbClr val="F26B43"/>
          </p15:clr>
        </p15:guide>
        <p15:guide id="35" orient="horz" pos="8160">
          <p15:clr>
            <a:srgbClr val="F26B43"/>
          </p15:clr>
        </p15:guide>
        <p15:guide id="36" orient="horz" pos="5088">
          <p15:clr>
            <a:srgbClr val="F26B43"/>
          </p15:clr>
        </p15:guide>
        <p15:guide id="37" orient="horz" pos="5472">
          <p15:clr>
            <a:srgbClr val="F26B43"/>
          </p15:clr>
        </p15:guide>
        <p15:guide id="38" orient="horz" pos="6240">
          <p15:clr>
            <a:srgbClr val="F26B43"/>
          </p15:clr>
        </p15:guide>
        <p15:guide id="39" orient="horz" pos="7008">
          <p15:clr>
            <a:srgbClr val="F26B43"/>
          </p15:clr>
        </p15:guide>
        <p15:guide id="40" orient="horz" pos="7776">
          <p15:clr>
            <a:srgbClr val="F26B43"/>
          </p15:clr>
        </p15:guide>
        <p15:guide id="41" pos="7296">
          <p15:clr>
            <a:srgbClr val="F26B43"/>
          </p15:clr>
        </p15:guide>
        <p15:guide id="42" pos="6528">
          <p15:clr>
            <a:srgbClr val="F26B43"/>
          </p15:clr>
        </p15:guide>
        <p15:guide id="43" pos="5759">
          <p15:clr>
            <a:srgbClr val="F26B43"/>
          </p15:clr>
        </p15:guide>
        <p15:guide id="44" pos="4991">
          <p15:clr>
            <a:srgbClr val="F26B43"/>
          </p15:clr>
        </p15:guide>
        <p15:guide id="45" pos="4223">
          <p15:clr>
            <a:srgbClr val="F26B43"/>
          </p15:clr>
        </p15:guide>
        <p15:guide id="46" pos="3455">
          <p15:clr>
            <a:srgbClr val="F26B43"/>
          </p15:clr>
        </p15:guide>
        <p15:guide id="47" pos="2687">
          <p15:clr>
            <a:srgbClr val="F26B43"/>
          </p15:clr>
        </p15:guide>
        <p15:guide id="48" pos="1918">
          <p15:clr>
            <a:srgbClr val="F26B43"/>
          </p15:clr>
        </p15:guide>
        <p15:guide id="49" pos="1150">
          <p15:clr>
            <a:srgbClr val="F26B43"/>
          </p15:clr>
        </p15:guide>
        <p15:guide id="50" pos="382">
          <p15:clr>
            <a:srgbClr val="F26B43"/>
          </p15:clr>
        </p15:guide>
        <p15:guide id="51" orient="horz" pos="3552">
          <p15:clr>
            <a:srgbClr val="F26B43"/>
          </p15:clr>
        </p15:guide>
        <p15:guide id="52" orient="horz" pos="2784">
          <p15:clr>
            <a:srgbClr val="F26B43"/>
          </p15:clr>
        </p15:guide>
        <p15:guide id="53" orient="horz" pos="2016">
          <p15:clr>
            <a:srgbClr val="F26B43"/>
          </p15:clr>
        </p15:guide>
        <p15:guide id="54" orient="horz" pos="1248">
          <p15:clr>
            <a:srgbClr val="F26B43"/>
          </p15:clr>
        </p15:guide>
        <p15:guide id="55" orient="horz" pos="480">
          <p15:clr>
            <a:srgbClr val="F26B43"/>
          </p15:clr>
        </p15:guide>
        <p15:guide id="56" orient="horz" pos="3168">
          <p15:clr>
            <a:srgbClr val="F26B43"/>
          </p15:clr>
        </p15:guide>
        <p15:guide id="57" orient="horz" pos="3936">
          <p15:clr>
            <a:srgbClr val="F26B43"/>
          </p15:clr>
        </p15:guide>
        <p15:guide id="58" orient="horz" pos="2400">
          <p15:clr>
            <a:srgbClr val="F26B43"/>
          </p15:clr>
        </p15:guide>
        <p15:guide id="59" orient="horz" pos="1632">
          <p15:clr>
            <a:srgbClr val="F26B43"/>
          </p15:clr>
        </p15:guide>
        <p15:guide id="60" orient="horz" pos="864">
          <p15:clr>
            <a:srgbClr val="F26B43"/>
          </p15:clr>
        </p15:guide>
        <p15:guide id="61" pos="13442">
          <p15:clr>
            <a:srgbClr val="F26B43"/>
          </p15:clr>
        </p15:guide>
        <p15:guide id="62" pos="12673">
          <p15:clr>
            <a:srgbClr val="F26B43"/>
          </p15:clr>
        </p15:guide>
        <p15:guide id="63" pos="14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6.png"/><Relationship Id="rId5" Type="http://schemas.openxmlformats.org/officeDocument/2006/relationships/image" Target="../media/image13.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5.png"/><Relationship Id="rId8"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20.jp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p:nvPr/>
        </p:nvSpPr>
        <p:spPr>
          <a:xfrm flipH="1" rot="-686347">
            <a:off x="20008234" y="11929963"/>
            <a:ext cx="4342022" cy="1405977"/>
          </a:xfrm>
          <a:custGeom>
            <a:rect b="b" l="l" r="r" t="t"/>
            <a:pathLst>
              <a:path extrusionOk="0" h="2480600" w="4992108">
                <a:moveTo>
                  <a:pt x="2496054" y="0"/>
                </a:moveTo>
                <a:cubicBezTo>
                  <a:pt x="3788854" y="0"/>
                  <a:pt x="4852174" y="982520"/>
                  <a:pt x="4980039" y="2241585"/>
                </a:cubicBezTo>
                <a:lnTo>
                  <a:pt x="4992108" y="2480600"/>
                </a:lnTo>
                <a:lnTo>
                  <a:pt x="4897876" y="2480600"/>
                </a:lnTo>
                <a:lnTo>
                  <a:pt x="4886293" y="2251220"/>
                </a:lnTo>
                <a:cubicBezTo>
                  <a:pt x="4763254" y="1039672"/>
                  <a:pt x="3740064" y="94232"/>
                  <a:pt x="2496054" y="94232"/>
                </a:cubicBezTo>
                <a:cubicBezTo>
                  <a:pt x="1252044" y="94232"/>
                  <a:pt x="228854" y="1039672"/>
                  <a:pt x="105815" y="2251220"/>
                </a:cubicBezTo>
                <a:lnTo>
                  <a:pt x="94232" y="2480600"/>
                </a:lnTo>
                <a:lnTo>
                  <a:pt x="0" y="2480600"/>
                </a:lnTo>
                <a:lnTo>
                  <a:pt x="12069" y="2241585"/>
                </a:lnTo>
                <a:cubicBezTo>
                  <a:pt x="139934" y="982520"/>
                  <a:pt x="1203254" y="0"/>
                  <a:pt x="2496054" y="0"/>
                </a:cubicBezTo>
                <a:close/>
              </a:path>
            </a:pathLst>
          </a:custGeom>
          <a:solidFill>
            <a:srgbClr val="FF91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59" name="Google Shape;59;p1"/>
          <p:cNvSpPr txBox="1"/>
          <p:nvPr/>
        </p:nvSpPr>
        <p:spPr>
          <a:xfrm>
            <a:off x="14630400" y="466500"/>
            <a:ext cx="9341700" cy="591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3600"/>
              <a:buFont typeface="Arial"/>
              <a:buNone/>
            </a:pPr>
            <a:r>
              <a:rPr b="0" i="0" lang="en-ID" sz="3600" u="none" cap="none" strike="noStrike">
                <a:solidFill>
                  <a:schemeClr val="dk1"/>
                </a:solidFill>
                <a:latin typeface="Inter SemiBold"/>
                <a:ea typeface="Inter SemiBold"/>
                <a:cs typeface="Inter SemiBold"/>
                <a:sym typeface="Inter SemiBold"/>
              </a:rPr>
              <a:t>BRANDING | MARKETING | ADVERTISING</a:t>
            </a:r>
            <a:endParaRPr b="0" i="0" sz="3600" u="none" cap="none" strike="noStrike">
              <a:solidFill>
                <a:schemeClr val="dk1"/>
              </a:solidFill>
              <a:latin typeface="Inter SemiBold"/>
              <a:ea typeface="Inter SemiBold"/>
              <a:cs typeface="Inter SemiBold"/>
              <a:sym typeface="Inter SemiBold"/>
            </a:endParaRPr>
          </a:p>
        </p:txBody>
      </p:sp>
      <p:sp>
        <p:nvSpPr>
          <p:cNvPr id="60" name="Google Shape;60;p1"/>
          <p:cNvSpPr/>
          <p:nvPr/>
        </p:nvSpPr>
        <p:spPr>
          <a:xfrm flipH="1" rot="10800000">
            <a:off x="-23400" y="-15619"/>
            <a:ext cx="4343134" cy="1407741"/>
          </a:xfrm>
          <a:custGeom>
            <a:rect b="b" l="l" r="r" t="t"/>
            <a:pathLst>
              <a:path extrusionOk="0" h="2480600" w="4992108">
                <a:moveTo>
                  <a:pt x="2496054" y="0"/>
                </a:moveTo>
                <a:cubicBezTo>
                  <a:pt x="3788854" y="0"/>
                  <a:pt x="4852174" y="982520"/>
                  <a:pt x="4980039" y="2241585"/>
                </a:cubicBezTo>
                <a:lnTo>
                  <a:pt x="4992108" y="2480600"/>
                </a:lnTo>
                <a:lnTo>
                  <a:pt x="4897876" y="2480600"/>
                </a:lnTo>
                <a:lnTo>
                  <a:pt x="4886293" y="2251220"/>
                </a:lnTo>
                <a:cubicBezTo>
                  <a:pt x="4763254" y="1039672"/>
                  <a:pt x="3740064" y="94232"/>
                  <a:pt x="2496054" y="94232"/>
                </a:cubicBezTo>
                <a:cubicBezTo>
                  <a:pt x="1252044" y="94232"/>
                  <a:pt x="228854" y="1039672"/>
                  <a:pt x="105815" y="2251220"/>
                </a:cubicBezTo>
                <a:lnTo>
                  <a:pt x="94232" y="2480600"/>
                </a:lnTo>
                <a:lnTo>
                  <a:pt x="0" y="2480600"/>
                </a:lnTo>
                <a:lnTo>
                  <a:pt x="12069" y="2241585"/>
                </a:lnTo>
                <a:cubicBezTo>
                  <a:pt x="139934" y="982520"/>
                  <a:pt x="1203254" y="0"/>
                  <a:pt x="2496054" y="0"/>
                </a:cubicBezTo>
                <a:close/>
              </a:path>
            </a:pathLst>
          </a:custGeom>
          <a:solidFill>
            <a:srgbClr val="FF910B">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nvGrpSpPr>
          <p:cNvPr id="61" name="Google Shape;61;p1"/>
          <p:cNvGrpSpPr/>
          <p:nvPr/>
        </p:nvGrpSpPr>
        <p:grpSpPr>
          <a:xfrm>
            <a:off x="16460788" y="8602961"/>
            <a:ext cx="1219200" cy="1534593"/>
            <a:chOff x="10363201" y="1990369"/>
            <a:chExt cx="1219200" cy="1534593"/>
          </a:xfrm>
        </p:grpSpPr>
        <p:grpSp>
          <p:nvGrpSpPr>
            <p:cNvPr id="62" name="Google Shape;62;p1"/>
            <p:cNvGrpSpPr/>
            <p:nvPr/>
          </p:nvGrpSpPr>
          <p:grpSpPr>
            <a:xfrm>
              <a:off x="10363201" y="1990369"/>
              <a:ext cx="1219200" cy="133350"/>
              <a:chOff x="10363201" y="1990369"/>
              <a:chExt cx="1219200" cy="133350"/>
            </a:xfrm>
          </p:grpSpPr>
          <p:sp>
            <p:nvSpPr>
              <p:cNvPr id="63" name="Google Shape;63;p1"/>
              <p:cNvSpPr/>
              <p:nvPr/>
            </p:nvSpPr>
            <p:spPr>
              <a:xfrm>
                <a:off x="10363201"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64" name="Google Shape;64;p1"/>
              <p:cNvSpPr/>
              <p:nvPr/>
            </p:nvSpPr>
            <p:spPr>
              <a:xfrm>
                <a:off x="10906126"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65" name="Google Shape;65;p1"/>
              <p:cNvSpPr/>
              <p:nvPr/>
            </p:nvSpPr>
            <p:spPr>
              <a:xfrm>
                <a:off x="11449051"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66" name="Google Shape;66;p1"/>
            <p:cNvGrpSpPr/>
            <p:nvPr/>
          </p:nvGrpSpPr>
          <p:grpSpPr>
            <a:xfrm>
              <a:off x="10363201" y="2457450"/>
              <a:ext cx="1219200" cy="133350"/>
              <a:chOff x="10363201" y="1990369"/>
              <a:chExt cx="1219200" cy="133350"/>
            </a:xfrm>
          </p:grpSpPr>
          <p:sp>
            <p:nvSpPr>
              <p:cNvPr id="67" name="Google Shape;67;p1"/>
              <p:cNvSpPr/>
              <p:nvPr/>
            </p:nvSpPr>
            <p:spPr>
              <a:xfrm>
                <a:off x="10363201"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68" name="Google Shape;68;p1"/>
              <p:cNvSpPr/>
              <p:nvPr/>
            </p:nvSpPr>
            <p:spPr>
              <a:xfrm>
                <a:off x="10906126"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69" name="Google Shape;69;p1"/>
              <p:cNvSpPr/>
              <p:nvPr/>
            </p:nvSpPr>
            <p:spPr>
              <a:xfrm>
                <a:off x="11449051"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70" name="Google Shape;70;p1"/>
            <p:cNvGrpSpPr/>
            <p:nvPr/>
          </p:nvGrpSpPr>
          <p:grpSpPr>
            <a:xfrm>
              <a:off x="10363201" y="2924531"/>
              <a:ext cx="1219200" cy="133350"/>
              <a:chOff x="10363201" y="1990369"/>
              <a:chExt cx="1219200" cy="133350"/>
            </a:xfrm>
          </p:grpSpPr>
          <p:sp>
            <p:nvSpPr>
              <p:cNvPr id="71" name="Google Shape;71;p1"/>
              <p:cNvSpPr/>
              <p:nvPr/>
            </p:nvSpPr>
            <p:spPr>
              <a:xfrm>
                <a:off x="10363201"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72" name="Google Shape;72;p1"/>
              <p:cNvSpPr/>
              <p:nvPr/>
            </p:nvSpPr>
            <p:spPr>
              <a:xfrm>
                <a:off x="10906126"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73" name="Google Shape;73;p1"/>
              <p:cNvSpPr/>
              <p:nvPr/>
            </p:nvSpPr>
            <p:spPr>
              <a:xfrm>
                <a:off x="11449051"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74" name="Google Shape;74;p1"/>
            <p:cNvGrpSpPr/>
            <p:nvPr/>
          </p:nvGrpSpPr>
          <p:grpSpPr>
            <a:xfrm>
              <a:off x="10363201" y="3391612"/>
              <a:ext cx="1219200" cy="133350"/>
              <a:chOff x="10363201" y="1990369"/>
              <a:chExt cx="1219200" cy="133350"/>
            </a:xfrm>
          </p:grpSpPr>
          <p:sp>
            <p:nvSpPr>
              <p:cNvPr id="75" name="Google Shape;75;p1"/>
              <p:cNvSpPr/>
              <p:nvPr/>
            </p:nvSpPr>
            <p:spPr>
              <a:xfrm>
                <a:off x="10363201"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76" name="Google Shape;76;p1"/>
              <p:cNvSpPr/>
              <p:nvPr/>
            </p:nvSpPr>
            <p:spPr>
              <a:xfrm>
                <a:off x="10906126"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77" name="Google Shape;77;p1"/>
              <p:cNvSpPr/>
              <p:nvPr/>
            </p:nvSpPr>
            <p:spPr>
              <a:xfrm>
                <a:off x="11449051"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sp>
        <p:nvSpPr>
          <p:cNvPr id="78" name="Google Shape;78;p1"/>
          <p:cNvSpPr/>
          <p:nvPr/>
        </p:nvSpPr>
        <p:spPr>
          <a:xfrm>
            <a:off x="18300" y="11352925"/>
            <a:ext cx="1959538" cy="2367119"/>
          </a:xfrm>
          <a:custGeom>
            <a:rect b="b" l="l" r="r" t="t"/>
            <a:pathLst>
              <a:path extrusionOk="0" h="2156828" w="2171233">
                <a:moveTo>
                  <a:pt x="968" y="0"/>
                </a:moveTo>
                <a:cubicBezTo>
                  <a:pt x="1125030" y="0"/>
                  <a:pt x="2049564" y="854280"/>
                  <a:pt x="2160740" y="1949010"/>
                </a:cubicBezTo>
                <a:lnTo>
                  <a:pt x="2171233" y="2156828"/>
                </a:lnTo>
                <a:lnTo>
                  <a:pt x="2089301" y="2156828"/>
                </a:lnTo>
                <a:lnTo>
                  <a:pt x="2079229" y="1957387"/>
                </a:lnTo>
                <a:cubicBezTo>
                  <a:pt x="1972250" y="903972"/>
                  <a:pt x="1082608" y="81933"/>
                  <a:pt x="968" y="81933"/>
                </a:cubicBezTo>
                <a:lnTo>
                  <a:pt x="0" y="81979"/>
                </a:lnTo>
                <a:lnTo>
                  <a:pt x="0" y="46"/>
                </a:lnTo>
                <a:close/>
              </a:path>
            </a:pathLst>
          </a:custGeom>
          <a:solidFill>
            <a:srgbClr val="FF910B">
              <a:alpha val="4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79" name="Google Shape;79;p1"/>
          <p:cNvSpPr txBox="1"/>
          <p:nvPr/>
        </p:nvSpPr>
        <p:spPr>
          <a:xfrm>
            <a:off x="1595549" y="2766167"/>
            <a:ext cx="55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rgbClr val="FF910B"/>
                </a:solidFill>
                <a:latin typeface="Heebo"/>
                <a:ea typeface="Heebo"/>
                <a:cs typeface="Heebo"/>
                <a:sym typeface="Heebo"/>
              </a:rPr>
              <a:t>Healthcare Clinics</a:t>
            </a:r>
            <a:endParaRPr b="1" i="0" sz="1400" u="none" cap="none" strike="noStrike">
              <a:solidFill>
                <a:srgbClr val="FF910B"/>
              </a:solidFill>
              <a:latin typeface="Arial"/>
              <a:ea typeface="Arial"/>
              <a:cs typeface="Arial"/>
              <a:sym typeface="Arial"/>
            </a:endParaRPr>
          </a:p>
        </p:txBody>
      </p:sp>
      <p:pic>
        <p:nvPicPr>
          <p:cNvPr id="80" name="Google Shape;80;p1"/>
          <p:cNvPicPr preferRelativeResize="0"/>
          <p:nvPr>
            <p:ph idx="2" type="pic"/>
          </p:nvPr>
        </p:nvPicPr>
        <p:blipFill rotWithShape="1">
          <a:blip r:embed="rId3">
            <a:alphaModFix/>
          </a:blip>
          <a:srcRect b="33846" l="0" r="0" t="-446"/>
          <a:stretch/>
        </p:blipFill>
        <p:spPr>
          <a:xfrm>
            <a:off x="12801600" y="1380300"/>
            <a:ext cx="11582400" cy="11573700"/>
          </a:xfrm>
          <a:prstGeom prst="roundRect">
            <a:avLst>
              <a:gd fmla="val 2056" name="adj"/>
            </a:avLst>
          </a:prstGeom>
          <a:solidFill>
            <a:schemeClr val="lt2"/>
          </a:solidFill>
          <a:ln>
            <a:noFill/>
          </a:ln>
        </p:spPr>
      </p:pic>
      <p:pic>
        <p:nvPicPr>
          <p:cNvPr id="81" name="Google Shape;81;p1"/>
          <p:cNvPicPr preferRelativeResize="0"/>
          <p:nvPr/>
        </p:nvPicPr>
        <p:blipFill rotWithShape="1">
          <a:blip r:embed="rId4">
            <a:alphaModFix/>
          </a:blip>
          <a:srcRect b="34463" l="27500" r="31829" t="0"/>
          <a:stretch/>
        </p:blipFill>
        <p:spPr>
          <a:xfrm>
            <a:off x="13056751" y="124188"/>
            <a:ext cx="1413576" cy="1275625"/>
          </a:xfrm>
          <a:prstGeom prst="rect">
            <a:avLst/>
          </a:prstGeom>
          <a:noFill/>
          <a:ln>
            <a:noFill/>
          </a:ln>
        </p:spPr>
      </p:pic>
      <p:cxnSp>
        <p:nvCxnSpPr>
          <p:cNvPr id="82" name="Google Shape;82;p1"/>
          <p:cNvCxnSpPr/>
          <p:nvPr/>
        </p:nvCxnSpPr>
        <p:spPr>
          <a:xfrm flipH="1" rot="10800000">
            <a:off x="1751575" y="3763600"/>
            <a:ext cx="4839600" cy="25800"/>
          </a:xfrm>
          <a:prstGeom prst="straightConnector1">
            <a:avLst/>
          </a:prstGeom>
          <a:noFill/>
          <a:ln cap="flat" cmpd="sng" w="76200">
            <a:solidFill>
              <a:schemeClr val="dk1"/>
            </a:solidFill>
            <a:prstDash val="solid"/>
            <a:round/>
            <a:headEnd len="sm" w="sm" type="none"/>
            <a:tailEnd len="sm" w="sm" type="none"/>
          </a:ln>
        </p:spPr>
      </p:cxnSp>
      <p:sp>
        <p:nvSpPr>
          <p:cNvPr id="83" name="Google Shape;83;p1"/>
          <p:cNvSpPr txBox="1"/>
          <p:nvPr/>
        </p:nvSpPr>
        <p:spPr>
          <a:xfrm>
            <a:off x="1522975" y="1230525"/>
            <a:ext cx="5097300" cy="127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600"/>
              <a:buFont typeface="Arial"/>
              <a:buNone/>
            </a:pPr>
            <a:r>
              <a:rPr b="0" i="0" lang="en-ID" sz="5600" u="none" cap="none" strike="noStrike">
                <a:solidFill>
                  <a:schemeClr val="dk1"/>
                </a:solidFill>
                <a:latin typeface="Heebo"/>
                <a:ea typeface="Heebo"/>
                <a:cs typeface="Heebo"/>
                <a:sym typeface="Heebo"/>
              </a:rPr>
              <a:t>Case Study</a:t>
            </a:r>
            <a:endParaRPr b="0" i="0" sz="5600" u="none" cap="none" strike="noStrike">
              <a:solidFill>
                <a:schemeClr val="dk1"/>
              </a:solidFill>
              <a:latin typeface="Heebo"/>
              <a:ea typeface="Heebo"/>
              <a:cs typeface="Heebo"/>
              <a:sym typeface="Heebo"/>
            </a:endParaRPr>
          </a:p>
        </p:txBody>
      </p:sp>
      <p:sp>
        <p:nvSpPr>
          <p:cNvPr id="84" name="Google Shape;84;p1"/>
          <p:cNvSpPr txBox="1"/>
          <p:nvPr/>
        </p:nvSpPr>
        <p:spPr>
          <a:xfrm>
            <a:off x="1669600" y="8996650"/>
            <a:ext cx="105222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accent1"/>
                </a:solidFill>
                <a:latin typeface="Heebo"/>
                <a:ea typeface="Heebo"/>
                <a:cs typeface="Heebo"/>
                <a:sym typeface="Heebo"/>
              </a:rPr>
              <a:t>We are more than a marketing agency—we are growth architects, dedicated to transforming businesses with scalable strategies that deliver measurable success. With a relentless focus on innovation and results, we empower our clients to thrive in competitive markets. In this case study, discover how </a:t>
            </a:r>
            <a:r>
              <a:rPr lang="en-ID" sz="2200">
                <a:solidFill>
                  <a:schemeClr val="accent1"/>
                </a:solidFill>
                <a:latin typeface="Heebo"/>
                <a:ea typeface="Heebo"/>
                <a:cs typeface="Heebo"/>
                <a:sym typeface="Heebo"/>
              </a:rPr>
              <a:t>hyper-targeting</a:t>
            </a:r>
            <a:r>
              <a:rPr b="0" i="0" lang="en-ID" sz="2200" u="none" cap="none" strike="noStrike">
                <a:solidFill>
                  <a:schemeClr val="accent1"/>
                </a:solidFill>
                <a:latin typeface="Heebo"/>
                <a:ea typeface="Heebo"/>
                <a:cs typeface="Heebo"/>
                <a:sym typeface="Heebo"/>
              </a:rPr>
              <a:t> clients away from competition</a:t>
            </a:r>
            <a:r>
              <a:rPr lang="en-ID" sz="2200">
                <a:solidFill>
                  <a:schemeClr val="accent1"/>
                </a:solidFill>
                <a:latin typeface="Heebo"/>
                <a:ea typeface="Heebo"/>
                <a:cs typeface="Heebo"/>
                <a:sym typeface="Heebo"/>
              </a:rPr>
              <a:t>, directing them to their site, and creating an environment so with stunning design and great copy </a:t>
            </a:r>
            <a:r>
              <a:rPr lang="en-ID" sz="2200">
                <a:solidFill>
                  <a:schemeClr val="accent1"/>
                </a:solidFill>
                <a:latin typeface="Heebo"/>
                <a:ea typeface="Heebo"/>
                <a:cs typeface="Heebo"/>
                <a:sym typeface="Heebo"/>
              </a:rPr>
              <a:t>so compelling they had to use the clinic.</a:t>
            </a:r>
            <a:endParaRPr b="0" i="0" sz="2200" u="none" cap="none" strike="noStrike">
              <a:solidFill>
                <a:schemeClr val="accent1"/>
              </a:solidFill>
              <a:latin typeface="Heebo"/>
              <a:ea typeface="Heebo"/>
              <a:cs typeface="Heebo"/>
              <a:sym typeface="Heebo"/>
            </a:endParaRPr>
          </a:p>
        </p:txBody>
      </p:sp>
      <p:sp>
        <p:nvSpPr>
          <p:cNvPr id="85" name="Google Shape;85;p1"/>
          <p:cNvSpPr txBox="1"/>
          <p:nvPr/>
        </p:nvSpPr>
        <p:spPr>
          <a:xfrm>
            <a:off x="1669600" y="8306950"/>
            <a:ext cx="8771700" cy="49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BRANDING | MARKETING | ADVERTISING</a:t>
            </a:r>
            <a:endParaRPr b="1" i="0" sz="2600" u="none" cap="none" strike="noStrike">
              <a:solidFill>
                <a:schemeClr val="accent1"/>
              </a:solidFill>
              <a:latin typeface="Heebo"/>
              <a:ea typeface="Heebo"/>
              <a:cs typeface="Heebo"/>
              <a:sym typeface="Heebo"/>
            </a:endParaRPr>
          </a:p>
        </p:txBody>
      </p:sp>
      <p:sp>
        <p:nvSpPr>
          <p:cNvPr id="86" name="Google Shape;86;p1"/>
          <p:cNvSpPr txBox="1"/>
          <p:nvPr/>
        </p:nvSpPr>
        <p:spPr>
          <a:xfrm>
            <a:off x="1557450" y="4210875"/>
            <a:ext cx="11244300" cy="347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300"/>
              <a:buFont typeface="Arial"/>
              <a:buNone/>
            </a:pPr>
            <a:r>
              <a:rPr lang="en-ID" sz="9300">
                <a:solidFill>
                  <a:schemeClr val="dk1"/>
                </a:solidFill>
                <a:latin typeface="Inter SemiBold"/>
                <a:ea typeface="Inter SemiBold"/>
                <a:cs typeface="Inter SemiBold"/>
                <a:sym typeface="Inter SemiBold"/>
              </a:rPr>
              <a:t>Fast</a:t>
            </a:r>
            <a:endParaRPr b="0" i="0" sz="9300" u="none" cap="none" strike="noStrike">
              <a:solidFill>
                <a:schemeClr val="dk1"/>
              </a:solidFill>
              <a:latin typeface="Inter SemiBold"/>
              <a:ea typeface="Inter SemiBold"/>
              <a:cs typeface="Inter SemiBold"/>
              <a:sym typeface="Inter SemiBold"/>
            </a:endParaRPr>
          </a:p>
          <a:p>
            <a:pPr indent="0" lvl="0" marL="0" marR="0" rtl="0" algn="l">
              <a:lnSpc>
                <a:spcPct val="100000"/>
              </a:lnSpc>
              <a:spcBef>
                <a:spcPts val="0"/>
              </a:spcBef>
              <a:spcAft>
                <a:spcPts val="0"/>
              </a:spcAft>
              <a:buClr>
                <a:srgbClr val="000000"/>
              </a:buClr>
              <a:buSzPts val="9300"/>
              <a:buFont typeface="Arial"/>
              <a:buNone/>
            </a:pPr>
            <a:r>
              <a:rPr b="0" i="0" lang="en-ID" sz="9300" u="none" cap="none" strike="noStrike">
                <a:solidFill>
                  <a:srgbClr val="FF910B"/>
                </a:solidFill>
                <a:latin typeface="Inter SemiBold"/>
                <a:ea typeface="Inter SemiBold"/>
                <a:cs typeface="Inter SemiBold"/>
                <a:sym typeface="Inter SemiBold"/>
              </a:rPr>
              <a:t>Client </a:t>
            </a:r>
            <a:r>
              <a:rPr lang="en-ID" sz="9300">
                <a:solidFill>
                  <a:srgbClr val="FF910B"/>
                </a:solidFill>
                <a:latin typeface="Inter SemiBold"/>
                <a:ea typeface="Inter SemiBold"/>
                <a:cs typeface="Inter SemiBold"/>
                <a:sym typeface="Inter SemiBold"/>
              </a:rPr>
              <a:t>Growth</a:t>
            </a:r>
            <a:endParaRPr b="0" i="0" sz="9300" u="none" cap="none" strike="noStrike">
              <a:solidFill>
                <a:srgbClr val="FF910B"/>
              </a:solidFill>
              <a:latin typeface="Inter SemiBold"/>
              <a:ea typeface="Inter SemiBold"/>
              <a:cs typeface="Inter SemiBold"/>
              <a:sym typeface="Inter SemiBold"/>
            </a:endParaRPr>
          </a:p>
          <a:p>
            <a:pPr indent="0" lvl="0" marL="0" marR="0" rtl="0" algn="l">
              <a:lnSpc>
                <a:spcPct val="100000"/>
              </a:lnSpc>
              <a:spcBef>
                <a:spcPts val="0"/>
              </a:spcBef>
              <a:spcAft>
                <a:spcPts val="0"/>
              </a:spcAft>
              <a:buClr>
                <a:srgbClr val="000000"/>
              </a:buClr>
              <a:buSzPts val="3400"/>
              <a:buFont typeface="Arial"/>
              <a:buNone/>
            </a:pPr>
            <a:r>
              <a:rPr b="0" i="0" lang="en-ID" sz="3400" u="none" cap="none" strike="noStrike">
                <a:solidFill>
                  <a:schemeClr val="dk1"/>
                </a:solidFill>
                <a:latin typeface="Inter SemiBold"/>
                <a:ea typeface="Inter SemiBold"/>
                <a:cs typeface="Inter SemiBold"/>
                <a:sym typeface="Inter SemiBold"/>
              </a:rPr>
              <a:t> AIC Initiative Grew Revenue $1</a:t>
            </a:r>
            <a:r>
              <a:rPr lang="en-ID" sz="3400">
                <a:solidFill>
                  <a:schemeClr val="dk1"/>
                </a:solidFill>
                <a:latin typeface="Inter SemiBold"/>
                <a:ea typeface="Inter SemiBold"/>
                <a:cs typeface="Inter SemiBold"/>
                <a:sym typeface="Inter SemiBold"/>
              </a:rPr>
              <a:t>02</a:t>
            </a:r>
            <a:r>
              <a:rPr b="0" i="0" lang="en-ID" sz="3400" u="none" cap="none" strike="noStrike">
                <a:solidFill>
                  <a:schemeClr val="dk1"/>
                </a:solidFill>
                <a:latin typeface="Inter SemiBold"/>
                <a:ea typeface="Inter SemiBold"/>
                <a:cs typeface="Inter SemiBold"/>
                <a:sym typeface="Inter SemiBold"/>
              </a:rPr>
              <a:t>,000 in 55 </a:t>
            </a:r>
            <a:r>
              <a:rPr lang="en-ID" sz="3400">
                <a:solidFill>
                  <a:schemeClr val="dk1"/>
                </a:solidFill>
                <a:latin typeface="Inter SemiBold"/>
                <a:ea typeface="Inter SemiBold"/>
                <a:cs typeface="Inter SemiBold"/>
                <a:sym typeface="Inter SemiBold"/>
              </a:rPr>
              <a:t>Days!</a:t>
            </a:r>
            <a:endParaRPr b="0" i="0" sz="3400" u="none" cap="none" strike="noStrike">
              <a:solidFill>
                <a:schemeClr val="dk1"/>
              </a:solidFill>
              <a:latin typeface="Inter SemiBold"/>
              <a:ea typeface="Inter SemiBold"/>
              <a:cs typeface="Inter SemiBold"/>
              <a:sym typeface="Inter SemiBold"/>
            </a:endParaRPr>
          </a:p>
        </p:txBody>
      </p:sp>
      <p:sp>
        <p:nvSpPr>
          <p:cNvPr id="87" name="Google Shape;87;p1"/>
          <p:cNvSpPr txBox="1"/>
          <p:nvPr/>
        </p:nvSpPr>
        <p:spPr>
          <a:xfrm>
            <a:off x="1669600" y="11816050"/>
            <a:ext cx="105222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lang="en-ID" sz="2200">
                <a:solidFill>
                  <a:schemeClr val="accent1"/>
                </a:solidFill>
                <a:latin typeface="Heebo"/>
                <a:ea typeface="Heebo"/>
                <a:cs typeface="Heebo"/>
                <a:sym typeface="Heebo"/>
              </a:rPr>
              <a:t>AIC = Appointments In Clinic</a:t>
            </a:r>
            <a:endParaRPr b="1" i="0" sz="2200" u="none" cap="none" strike="noStrike">
              <a:solidFill>
                <a:schemeClr val="accent1"/>
              </a:solidFill>
              <a:latin typeface="Heebo"/>
              <a:ea typeface="Heebo"/>
              <a:cs typeface="Heebo"/>
              <a:sym typeface="Heeb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p:nvPr/>
        </p:nvSpPr>
        <p:spPr>
          <a:xfrm>
            <a:off x="0" y="8524068"/>
            <a:ext cx="9142500" cy="52206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93" name="Google Shape;93;p2"/>
          <p:cNvSpPr/>
          <p:nvPr/>
        </p:nvSpPr>
        <p:spPr>
          <a:xfrm>
            <a:off x="11087099" y="2977636"/>
            <a:ext cx="1823400" cy="1823400"/>
          </a:xfrm>
          <a:prstGeom prst="ellipse">
            <a:avLst/>
          </a:prstGeom>
          <a:gradFill>
            <a:gsLst>
              <a:gs pos="0">
                <a:srgbClr val="FF910B"/>
              </a:gs>
              <a:gs pos="44000">
                <a:srgbClr val="F0A202">
                  <a:alpha val="65098"/>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94" name="Google Shape;94;p2"/>
          <p:cNvSpPr txBox="1"/>
          <p:nvPr/>
        </p:nvSpPr>
        <p:spPr>
          <a:xfrm>
            <a:off x="11506970" y="3221694"/>
            <a:ext cx="92988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ID" sz="8800" u="none" cap="none" strike="noStrike">
                <a:solidFill>
                  <a:schemeClr val="accent1"/>
                </a:solidFill>
                <a:latin typeface="Inter SemiBold"/>
                <a:ea typeface="Inter SemiBold"/>
                <a:cs typeface="Inter SemiBold"/>
                <a:sym typeface="Inter SemiBold"/>
              </a:rPr>
              <a:t>Our </a:t>
            </a:r>
            <a:r>
              <a:rPr b="0" i="0" lang="en-ID" sz="8800" u="none" cap="none" strike="noStrike">
                <a:solidFill>
                  <a:srgbClr val="FF910B"/>
                </a:solidFill>
                <a:latin typeface="Inter SemiBold"/>
                <a:ea typeface="Inter SemiBold"/>
                <a:cs typeface="Inter SemiBold"/>
                <a:sym typeface="Inter SemiBold"/>
              </a:rPr>
              <a:t>Approach</a:t>
            </a:r>
            <a:endParaRPr b="0" i="0" sz="1400" u="none" cap="none" strike="noStrike">
              <a:solidFill>
                <a:srgbClr val="FF910B"/>
              </a:solidFill>
              <a:latin typeface="Arial"/>
              <a:ea typeface="Arial"/>
              <a:cs typeface="Arial"/>
              <a:sym typeface="Arial"/>
            </a:endParaRPr>
          </a:p>
        </p:txBody>
      </p:sp>
      <p:grpSp>
        <p:nvGrpSpPr>
          <p:cNvPr id="95" name="Google Shape;95;p2"/>
          <p:cNvGrpSpPr/>
          <p:nvPr/>
        </p:nvGrpSpPr>
        <p:grpSpPr>
          <a:xfrm>
            <a:off x="12648828" y="8137353"/>
            <a:ext cx="10035727" cy="835083"/>
            <a:chOff x="11464996" y="7813664"/>
            <a:chExt cx="8265300" cy="835083"/>
          </a:xfrm>
        </p:grpSpPr>
        <p:sp>
          <p:nvSpPr>
            <p:cNvPr id="96" name="Google Shape;96;p2"/>
            <p:cNvSpPr txBox="1"/>
            <p:nvPr/>
          </p:nvSpPr>
          <p:spPr>
            <a:xfrm>
              <a:off x="11464996" y="8217947"/>
              <a:ext cx="8265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accent1"/>
                  </a:solidFill>
                  <a:latin typeface="Heebo"/>
                  <a:ea typeface="Heebo"/>
                  <a:cs typeface="Heebo"/>
                  <a:sym typeface="Heebo"/>
                </a:rPr>
                <a:t>Discover our diversified industry outlooks.</a:t>
              </a:r>
              <a:endParaRPr b="0" i="0" sz="2200" u="none" cap="none" strike="noStrike">
                <a:solidFill>
                  <a:schemeClr val="accent1"/>
                </a:solidFill>
                <a:latin typeface="Heebo"/>
                <a:ea typeface="Heebo"/>
                <a:cs typeface="Heebo"/>
                <a:sym typeface="Heebo"/>
              </a:endParaRPr>
            </a:p>
          </p:txBody>
        </p:sp>
        <p:sp>
          <p:nvSpPr>
            <p:cNvPr id="97" name="Google Shape;97;p2"/>
            <p:cNvSpPr txBox="1"/>
            <p:nvPr/>
          </p:nvSpPr>
          <p:spPr>
            <a:xfrm>
              <a:off x="11489503" y="7813664"/>
              <a:ext cx="3737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Executive Summary</a:t>
              </a:r>
              <a:endParaRPr b="1" i="0" sz="2600" u="none" cap="none" strike="noStrike">
                <a:solidFill>
                  <a:schemeClr val="accent1"/>
                </a:solidFill>
                <a:latin typeface="Heebo"/>
                <a:ea typeface="Heebo"/>
                <a:cs typeface="Heebo"/>
                <a:sym typeface="Heebo"/>
              </a:endParaRPr>
            </a:p>
          </p:txBody>
        </p:sp>
      </p:grpSp>
      <p:sp>
        <p:nvSpPr>
          <p:cNvPr id="98" name="Google Shape;98;p2"/>
          <p:cNvSpPr/>
          <p:nvPr/>
        </p:nvSpPr>
        <p:spPr>
          <a:xfrm>
            <a:off x="2248820" y="11244172"/>
            <a:ext cx="399188" cy="399188"/>
          </a:xfrm>
          <a:prstGeom prst="plus">
            <a:avLst>
              <a:gd fmla="val 32596" name="adj"/>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99" name="Google Shape;99;p2"/>
          <p:cNvSpPr/>
          <p:nvPr/>
        </p:nvSpPr>
        <p:spPr>
          <a:xfrm>
            <a:off x="21377275" y="7493078"/>
            <a:ext cx="1219200" cy="1219200"/>
          </a:xfrm>
          <a:prstGeom prst="frame">
            <a:avLst>
              <a:gd fmla="val 20477" name="adj1"/>
            </a:avLst>
          </a:prstGeom>
          <a:solidFill>
            <a:srgbClr val="FF910B">
              <a:alpha val="1921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pic>
        <p:nvPicPr>
          <p:cNvPr id="100" name="Google Shape;100;p2"/>
          <p:cNvPicPr preferRelativeResize="0"/>
          <p:nvPr>
            <p:ph idx="2" type="pic"/>
          </p:nvPr>
        </p:nvPicPr>
        <p:blipFill rotWithShape="1">
          <a:blip r:embed="rId3">
            <a:alphaModFix/>
          </a:blip>
          <a:srcRect b="29227" l="25481" r="13216" t="0"/>
          <a:stretch/>
        </p:blipFill>
        <p:spPr>
          <a:xfrm>
            <a:off x="1603" y="2283350"/>
            <a:ext cx="9142500" cy="8082300"/>
          </a:xfrm>
          <a:prstGeom prst="roundRect">
            <a:avLst>
              <a:gd fmla="val 2750" name="adj"/>
            </a:avLst>
          </a:prstGeom>
          <a:solidFill>
            <a:schemeClr val="lt2"/>
          </a:solidFill>
          <a:ln>
            <a:noFill/>
          </a:ln>
        </p:spPr>
      </p:pic>
      <p:sp>
        <p:nvSpPr>
          <p:cNvPr id="101" name="Google Shape;101;p2"/>
          <p:cNvSpPr/>
          <p:nvPr/>
        </p:nvSpPr>
        <p:spPr>
          <a:xfrm>
            <a:off x="11700825" y="8075022"/>
            <a:ext cx="796800" cy="869100"/>
          </a:xfrm>
          <a:prstGeom prst="frame">
            <a:avLst>
              <a:gd fmla="val 12535" name="adj1"/>
            </a:avLst>
          </a:prstGeom>
          <a:solidFill>
            <a:srgbClr val="FF91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02" name="Google Shape;102;p2"/>
          <p:cNvSpPr txBox="1"/>
          <p:nvPr/>
        </p:nvSpPr>
        <p:spPr>
          <a:xfrm>
            <a:off x="11807400" y="7984875"/>
            <a:ext cx="616800" cy="120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600"/>
              <a:buFont typeface="Arial"/>
              <a:buNone/>
            </a:pPr>
            <a:r>
              <a:rPr b="0" i="0" lang="en-ID" sz="5600" u="none" cap="none" strike="noStrike">
                <a:solidFill>
                  <a:schemeClr val="dk1"/>
                </a:solidFill>
                <a:latin typeface="Heebo"/>
                <a:ea typeface="Heebo"/>
                <a:cs typeface="Heebo"/>
                <a:sym typeface="Heebo"/>
              </a:rPr>
              <a:t>1</a:t>
            </a:r>
            <a:endParaRPr b="0" i="0" sz="5600" u="none" cap="none" strike="noStrike">
              <a:solidFill>
                <a:schemeClr val="dk1"/>
              </a:solidFill>
              <a:latin typeface="Heebo"/>
              <a:ea typeface="Heebo"/>
              <a:cs typeface="Heebo"/>
              <a:sym typeface="Heebo"/>
            </a:endParaRPr>
          </a:p>
        </p:txBody>
      </p:sp>
      <p:grpSp>
        <p:nvGrpSpPr>
          <p:cNvPr id="103" name="Google Shape;103;p2"/>
          <p:cNvGrpSpPr/>
          <p:nvPr/>
        </p:nvGrpSpPr>
        <p:grpSpPr>
          <a:xfrm>
            <a:off x="12649717" y="9228976"/>
            <a:ext cx="10365383" cy="835075"/>
            <a:chOff x="11464991" y="7813664"/>
            <a:chExt cx="8536800" cy="835075"/>
          </a:xfrm>
        </p:grpSpPr>
        <p:sp>
          <p:nvSpPr>
            <p:cNvPr id="104" name="Google Shape;104;p2"/>
            <p:cNvSpPr txBox="1"/>
            <p:nvPr/>
          </p:nvSpPr>
          <p:spPr>
            <a:xfrm>
              <a:off x="11464991" y="8217939"/>
              <a:ext cx="85368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accent1"/>
                  </a:solidFill>
                  <a:latin typeface="Heebo"/>
                  <a:ea typeface="Heebo"/>
                  <a:cs typeface="Heebo"/>
                  <a:sym typeface="Heebo"/>
                </a:rPr>
                <a:t>Highlighting various challenges faced by the brands and organizations.</a:t>
              </a:r>
              <a:endParaRPr b="0" i="0" sz="2200" u="none" cap="none" strike="noStrike">
                <a:solidFill>
                  <a:schemeClr val="accent1"/>
                </a:solidFill>
                <a:latin typeface="Heebo"/>
                <a:ea typeface="Heebo"/>
                <a:cs typeface="Heebo"/>
                <a:sym typeface="Heebo"/>
              </a:endParaRPr>
            </a:p>
          </p:txBody>
        </p:sp>
        <p:sp>
          <p:nvSpPr>
            <p:cNvPr id="105" name="Google Shape;105;p2"/>
            <p:cNvSpPr txBox="1"/>
            <p:nvPr/>
          </p:nvSpPr>
          <p:spPr>
            <a:xfrm>
              <a:off x="11489503" y="7813664"/>
              <a:ext cx="3737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The Challenges</a:t>
              </a:r>
              <a:endParaRPr b="1" i="0" sz="2600" u="none" cap="none" strike="noStrike">
                <a:solidFill>
                  <a:schemeClr val="accent1"/>
                </a:solidFill>
                <a:latin typeface="Heebo"/>
                <a:ea typeface="Heebo"/>
                <a:cs typeface="Heebo"/>
                <a:sym typeface="Heebo"/>
              </a:endParaRPr>
            </a:p>
          </p:txBody>
        </p:sp>
      </p:grpSp>
      <p:sp>
        <p:nvSpPr>
          <p:cNvPr id="106" name="Google Shape;106;p2"/>
          <p:cNvSpPr/>
          <p:nvPr/>
        </p:nvSpPr>
        <p:spPr>
          <a:xfrm>
            <a:off x="11701563" y="9166647"/>
            <a:ext cx="796800" cy="869100"/>
          </a:xfrm>
          <a:prstGeom prst="frame">
            <a:avLst>
              <a:gd fmla="val 12535" name="adj1"/>
            </a:avLst>
          </a:prstGeom>
          <a:solidFill>
            <a:srgbClr val="FF91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07" name="Google Shape;107;p2"/>
          <p:cNvSpPr txBox="1"/>
          <p:nvPr/>
        </p:nvSpPr>
        <p:spPr>
          <a:xfrm>
            <a:off x="11808138" y="9076500"/>
            <a:ext cx="616800" cy="120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600"/>
              <a:buFont typeface="Arial"/>
              <a:buNone/>
            </a:pPr>
            <a:r>
              <a:rPr b="0" i="0" lang="en-ID" sz="5600" u="none" cap="none" strike="noStrike">
                <a:solidFill>
                  <a:schemeClr val="dk1"/>
                </a:solidFill>
                <a:latin typeface="Heebo"/>
                <a:ea typeface="Heebo"/>
                <a:cs typeface="Heebo"/>
                <a:sym typeface="Heebo"/>
              </a:rPr>
              <a:t>2</a:t>
            </a:r>
            <a:endParaRPr b="0" i="0" sz="5600" u="none" cap="none" strike="noStrike">
              <a:solidFill>
                <a:schemeClr val="dk1"/>
              </a:solidFill>
              <a:latin typeface="Heebo"/>
              <a:ea typeface="Heebo"/>
              <a:cs typeface="Heebo"/>
              <a:sym typeface="Heebo"/>
            </a:endParaRPr>
          </a:p>
        </p:txBody>
      </p:sp>
      <p:grpSp>
        <p:nvGrpSpPr>
          <p:cNvPr id="108" name="Google Shape;108;p2"/>
          <p:cNvGrpSpPr/>
          <p:nvPr/>
        </p:nvGrpSpPr>
        <p:grpSpPr>
          <a:xfrm>
            <a:off x="12649284" y="10321448"/>
            <a:ext cx="10035727" cy="835083"/>
            <a:chOff x="11464996" y="7813664"/>
            <a:chExt cx="8265300" cy="835083"/>
          </a:xfrm>
        </p:grpSpPr>
        <p:sp>
          <p:nvSpPr>
            <p:cNvPr id="109" name="Google Shape;109;p2"/>
            <p:cNvSpPr txBox="1"/>
            <p:nvPr/>
          </p:nvSpPr>
          <p:spPr>
            <a:xfrm>
              <a:off x="11464996" y="8217947"/>
              <a:ext cx="8265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accent1"/>
                  </a:solidFill>
                  <a:latin typeface="Heebo"/>
                  <a:ea typeface="Heebo"/>
                  <a:cs typeface="Heebo"/>
                  <a:sym typeface="Heebo"/>
                </a:rPr>
                <a:t>Our optimized custom solutions aligning the vision and outcomes.</a:t>
              </a:r>
              <a:endParaRPr b="0" i="0" sz="2200" u="none" cap="none" strike="noStrike">
                <a:solidFill>
                  <a:schemeClr val="accent1"/>
                </a:solidFill>
                <a:latin typeface="Heebo"/>
                <a:ea typeface="Heebo"/>
                <a:cs typeface="Heebo"/>
                <a:sym typeface="Heebo"/>
              </a:endParaRPr>
            </a:p>
          </p:txBody>
        </p:sp>
        <p:sp>
          <p:nvSpPr>
            <p:cNvPr id="110" name="Google Shape;110;p2"/>
            <p:cNvSpPr txBox="1"/>
            <p:nvPr/>
          </p:nvSpPr>
          <p:spPr>
            <a:xfrm>
              <a:off x="11489503" y="7813664"/>
              <a:ext cx="3737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The Solution</a:t>
              </a:r>
              <a:endParaRPr b="1" i="0" sz="2600" u="none" cap="none" strike="noStrike">
                <a:solidFill>
                  <a:schemeClr val="accent1"/>
                </a:solidFill>
                <a:latin typeface="Heebo"/>
                <a:ea typeface="Heebo"/>
                <a:cs typeface="Heebo"/>
                <a:sym typeface="Heebo"/>
              </a:endParaRPr>
            </a:p>
          </p:txBody>
        </p:sp>
      </p:grpSp>
      <p:sp>
        <p:nvSpPr>
          <p:cNvPr id="111" name="Google Shape;111;p2"/>
          <p:cNvSpPr/>
          <p:nvPr/>
        </p:nvSpPr>
        <p:spPr>
          <a:xfrm>
            <a:off x="11701200" y="10259122"/>
            <a:ext cx="796800" cy="869100"/>
          </a:xfrm>
          <a:prstGeom prst="frame">
            <a:avLst>
              <a:gd fmla="val 12535" name="adj1"/>
            </a:avLst>
          </a:prstGeom>
          <a:solidFill>
            <a:srgbClr val="FF91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12" name="Google Shape;112;p2"/>
          <p:cNvSpPr txBox="1"/>
          <p:nvPr/>
        </p:nvSpPr>
        <p:spPr>
          <a:xfrm>
            <a:off x="11807775" y="10168975"/>
            <a:ext cx="616800" cy="120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600"/>
              <a:buFont typeface="Arial"/>
              <a:buNone/>
            </a:pPr>
            <a:r>
              <a:rPr b="0" i="0" lang="en-ID" sz="5600" u="none" cap="none" strike="noStrike">
                <a:solidFill>
                  <a:schemeClr val="dk1"/>
                </a:solidFill>
                <a:latin typeface="Heebo"/>
                <a:ea typeface="Heebo"/>
                <a:cs typeface="Heebo"/>
                <a:sym typeface="Heebo"/>
              </a:rPr>
              <a:t>3</a:t>
            </a:r>
            <a:endParaRPr b="0" i="0" sz="5600" u="none" cap="none" strike="noStrike">
              <a:solidFill>
                <a:schemeClr val="dk1"/>
              </a:solidFill>
              <a:latin typeface="Heebo"/>
              <a:ea typeface="Heebo"/>
              <a:cs typeface="Heebo"/>
              <a:sym typeface="Heebo"/>
            </a:endParaRPr>
          </a:p>
        </p:txBody>
      </p:sp>
      <p:grpSp>
        <p:nvGrpSpPr>
          <p:cNvPr id="113" name="Google Shape;113;p2"/>
          <p:cNvGrpSpPr/>
          <p:nvPr/>
        </p:nvGrpSpPr>
        <p:grpSpPr>
          <a:xfrm>
            <a:off x="12650179" y="11413071"/>
            <a:ext cx="10035727" cy="835083"/>
            <a:chOff x="11464996" y="7813664"/>
            <a:chExt cx="8265300" cy="835083"/>
          </a:xfrm>
        </p:grpSpPr>
        <p:sp>
          <p:nvSpPr>
            <p:cNvPr id="114" name="Google Shape;114;p2"/>
            <p:cNvSpPr txBox="1"/>
            <p:nvPr/>
          </p:nvSpPr>
          <p:spPr>
            <a:xfrm>
              <a:off x="11464996" y="8217947"/>
              <a:ext cx="8265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accent1"/>
                  </a:solidFill>
                  <a:latin typeface="Heebo"/>
                  <a:ea typeface="Heebo"/>
                  <a:cs typeface="Heebo"/>
                  <a:sym typeface="Heebo"/>
                </a:rPr>
                <a:t>Successful and highly optimized results and conversions.</a:t>
              </a:r>
              <a:endParaRPr b="0" i="0" sz="2200" u="none" cap="none" strike="noStrike">
                <a:solidFill>
                  <a:schemeClr val="accent1"/>
                </a:solidFill>
                <a:latin typeface="Heebo"/>
                <a:ea typeface="Heebo"/>
                <a:cs typeface="Heebo"/>
                <a:sym typeface="Heebo"/>
              </a:endParaRPr>
            </a:p>
          </p:txBody>
        </p:sp>
        <p:sp>
          <p:nvSpPr>
            <p:cNvPr id="115" name="Google Shape;115;p2"/>
            <p:cNvSpPr txBox="1"/>
            <p:nvPr/>
          </p:nvSpPr>
          <p:spPr>
            <a:xfrm>
              <a:off x="11489503" y="7813664"/>
              <a:ext cx="3737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The Result</a:t>
              </a:r>
              <a:endParaRPr b="1" i="0" sz="2600" u="none" cap="none" strike="noStrike">
                <a:solidFill>
                  <a:schemeClr val="accent1"/>
                </a:solidFill>
                <a:latin typeface="Heebo"/>
                <a:ea typeface="Heebo"/>
                <a:cs typeface="Heebo"/>
                <a:sym typeface="Heebo"/>
              </a:endParaRPr>
            </a:p>
          </p:txBody>
        </p:sp>
      </p:grpSp>
      <p:sp>
        <p:nvSpPr>
          <p:cNvPr id="116" name="Google Shape;116;p2"/>
          <p:cNvSpPr/>
          <p:nvPr/>
        </p:nvSpPr>
        <p:spPr>
          <a:xfrm>
            <a:off x="11701938" y="11350747"/>
            <a:ext cx="796800" cy="869100"/>
          </a:xfrm>
          <a:prstGeom prst="frame">
            <a:avLst>
              <a:gd fmla="val 12535" name="adj1"/>
            </a:avLst>
          </a:prstGeom>
          <a:solidFill>
            <a:srgbClr val="FF91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17" name="Google Shape;117;p2"/>
          <p:cNvSpPr txBox="1"/>
          <p:nvPr/>
        </p:nvSpPr>
        <p:spPr>
          <a:xfrm>
            <a:off x="11808513" y="11260600"/>
            <a:ext cx="616800" cy="120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5600"/>
              <a:buFont typeface="Arial"/>
              <a:buNone/>
            </a:pPr>
            <a:r>
              <a:rPr b="0" i="0" lang="en-ID" sz="5600" u="none" cap="none" strike="noStrike">
                <a:solidFill>
                  <a:schemeClr val="dk1"/>
                </a:solidFill>
                <a:latin typeface="Heebo"/>
                <a:ea typeface="Heebo"/>
                <a:cs typeface="Heebo"/>
                <a:sym typeface="Heebo"/>
              </a:rPr>
              <a:t>4</a:t>
            </a:r>
            <a:endParaRPr b="0" i="0" sz="5600" u="none" cap="none" strike="noStrike">
              <a:solidFill>
                <a:schemeClr val="dk1"/>
              </a:solidFill>
              <a:latin typeface="Heebo"/>
              <a:ea typeface="Heebo"/>
              <a:cs typeface="Heebo"/>
              <a:sym typeface="Heebo"/>
            </a:endParaRPr>
          </a:p>
        </p:txBody>
      </p:sp>
      <p:sp>
        <p:nvSpPr>
          <p:cNvPr id="118" name="Google Shape;118;p2"/>
          <p:cNvSpPr txBox="1"/>
          <p:nvPr/>
        </p:nvSpPr>
        <p:spPr>
          <a:xfrm>
            <a:off x="11700825" y="5095375"/>
            <a:ext cx="108735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dk1"/>
                </a:solidFill>
                <a:latin typeface="Heebo"/>
                <a:ea typeface="Heebo"/>
                <a:cs typeface="Heebo"/>
                <a:sym typeface="Heebo"/>
              </a:rPr>
              <a:t>We've developed a proven marketing strategy that allows you to cut all money-draining ''no-return-costs' and zero in on what actually works.</a:t>
            </a:r>
            <a:endParaRPr b="0" i="0" sz="2200" u="none" cap="none" strike="noStrike">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200"/>
              <a:buFont typeface="Arial"/>
              <a:buNone/>
            </a:pPr>
            <a:r>
              <a:t/>
            </a:r>
            <a:endParaRPr b="0" i="0" sz="2200" u="none" cap="none" strike="noStrike">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200"/>
              <a:buFont typeface="Arial"/>
              <a:buNone/>
            </a:pPr>
            <a:r>
              <a:rPr b="0" i="0" lang="en-ID" sz="2200" u="none" cap="none" strike="noStrike">
                <a:solidFill>
                  <a:schemeClr val="dk1"/>
                </a:solidFill>
                <a:latin typeface="Heebo"/>
                <a:ea typeface="Heebo"/>
                <a:cs typeface="Heebo"/>
                <a:sym typeface="Heebo"/>
              </a:rPr>
              <a:t>This clever strategy allows you to hyper-target your audience away from competitors, direct them to your business, and create an environment with copy and design so powerful, that they are compelled to buy.</a:t>
            </a:r>
            <a:endParaRPr b="0" i="0" sz="2200" u="none" cap="none" strike="noStrike">
              <a:solidFill>
                <a:schemeClr val="dk1"/>
              </a:solidFill>
              <a:latin typeface="Heebo"/>
              <a:ea typeface="Heebo"/>
              <a:cs typeface="Heebo"/>
              <a:sym typeface="Heebo"/>
            </a:endParaRPr>
          </a:p>
        </p:txBody>
      </p:sp>
      <p:pic>
        <p:nvPicPr>
          <p:cNvPr id="119" name="Google Shape;119;p2"/>
          <p:cNvPicPr preferRelativeResize="0"/>
          <p:nvPr/>
        </p:nvPicPr>
        <p:blipFill rotWithShape="1">
          <a:blip r:embed="rId4">
            <a:alphaModFix/>
          </a:blip>
          <a:srcRect b="0" l="0" r="0" t="0"/>
          <a:stretch/>
        </p:blipFill>
        <p:spPr>
          <a:xfrm>
            <a:off x="1827213" y="4577150"/>
            <a:ext cx="7313625" cy="5792962"/>
          </a:xfrm>
          <a:prstGeom prst="rect">
            <a:avLst/>
          </a:prstGeom>
          <a:noFill/>
          <a:ln>
            <a:noFill/>
          </a:ln>
        </p:spPr>
      </p:pic>
      <p:pic>
        <p:nvPicPr>
          <p:cNvPr id="120" name="Google Shape;120;p2"/>
          <p:cNvPicPr preferRelativeResize="0"/>
          <p:nvPr/>
        </p:nvPicPr>
        <p:blipFill rotWithShape="1">
          <a:blip r:embed="rId5">
            <a:alphaModFix/>
          </a:blip>
          <a:srcRect b="37794" l="12157" r="0" t="0"/>
          <a:stretch/>
        </p:blipFill>
        <p:spPr>
          <a:xfrm>
            <a:off x="1588" y="4577150"/>
            <a:ext cx="6424625" cy="5792950"/>
          </a:xfrm>
          <a:prstGeom prst="rect">
            <a:avLst/>
          </a:prstGeom>
          <a:noFill/>
          <a:ln>
            <a:noFill/>
          </a:ln>
        </p:spPr>
      </p:pic>
      <p:pic>
        <p:nvPicPr>
          <p:cNvPr id="121" name="Google Shape;121;p2"/>
          <p:cNvPicPr preferRelativeResize="0"/>
          <p:nvPr/>
        </p:nvPicPr>
        <p:blipFill rotWithShape="1">
          <a:blip r:embed="rId6">
            <a:alphaModFix/>
          </a:blip>
          <a:srcRect b="34463" l="27500" r="31829" t="0"/>
          <a:stretch/>
        </p:blipFill>
        <p:spPr>
          <a:xfrm>
            <a:off x="17687176" y="206544"/>
            <a:ext cx="796801" cy="719027"/>
          </a:xfrm>
          <a:prstGeom prst="rect">
            <a:avLst/>
          </a:prstGeom>
          <a:noFill/>
          <a:ln>
            <a:noFill/>
          </a:ln>
        </p:spPr>
      </p:pic>
      <p:sp>
        <p:nvSpPr>
          <p:cNvPr id="122" name="Google Shape;122;p2"/>
          <p:cNvSpPr txBox="1"/>
          <p:nvPr/>
        </p:nvSpPr>
        <p:spPr>
          <a:xfrm>
            <a:off x="18501925" y="3506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dk1"/>
                </a:solidFill>
                <a:latin typeface="Heebo"/>
                <a:ea typeface="Heebo"/>
                <a:cs typeface="Heebo"/>
                <a:sym typeface="Heebo"/>
              </a:rPr>
              <a:t>BRANDING | MARKETING | ADVERTISING</a:t>
            </a:r>
            <a:endParaRPr b="1" i="0" sz="2200" u="none" cap="none" strike="noStrike">
              <a:solidFill>
                <a:schemeClr val="dk1"/>
              </a:solidFill>
              <a:latin typeface="Heebo"/>
              <a:ea typeface="Heebo"/>
              <a:cs typeface="Heebo"/>
              <a:sym typeface="Heebo"/>
            </a:endParaRPr>
          </a:p>
        </p:txBody>
      </p:sp>
      <p:sp>
        <p:nvSpPr>
          <p:cNvPr id="123" name="Google Shape;123;p2"/>
          <p:cNvSpPr txBox="1"/>
          <p:nvPr/>
        </p:nvSpPr>
        <p:spPr>
          <a:xfrm>
            <a:off x="12570519" y="1705310"/>
            <a:ext cx="6824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ID" sz="2600" u="none" cap="none" strike="noStrike">
                <a:solidFill>
                  <a:schemeClr val="accent1"/>
                </a:solidFill>
                <a:latin typeface="Heebo"/>
                <a:ea typeface="Heebo"/>
                <a:cs typeface="Heebo"/>
                <a:sym typeface="Heebo"/>
              </a:rPr>
              <a:t>“Get Found • Get Trusted • Get Customers”</a:t>
            </a:r>
            <a:endParaRPr b="0" i="1" sz="1400" u="none" cap="none" strike="noStrike">
              <a:solidFill>
                <a:srgbClr val="FF910B"/>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p:nvPr/>
        </p:nvSpPr>
        <p:spPr>
          <a:xfrm>
            <a:off x="10744201" y="6248400"/>
            <a:ext cx="13411200" cy="7496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pic>
        <p:nvPicPr>
          <p:cNvPr id="129" name="Google Shape;129;p3"/>
          <p:cNvPicPr preferRelativeResize="0"/>
          <p:nvPr>
            <p:ph idx="2" type="pic"/>
          </p:nvPr>
        </p:nvPicPr>
        <p:blipFill rotWithShape="1">
          <a:blip r:embed="rId3">
            <a:alphaModFix/>
          </a:blip>
          <a:srcRect b="0" l="8671" r="8661" t="0"/>
          <a:stretch/>
        </p:blipFill>
        <p:spPr>
          <a:xfrm>
            <a:off x="14401800" y="1371600"/>
            <a:ext cx="7316700" cy="10972800"/>
          </a:xfrm>
          <a:prstGeom prst="roundRect">
            <a:avLst>
              <a:gd fmla="val 2750" name="adj"/>
            </a:avLst>
          </a:prstGeom>
          <a:solidFill>
            <a:schemeClr val="lt2"/>
          </a:solidFill>
          <a:ln>
            <a:noFill/>
          </a:ln>
        </p:spPr>
      </p:pic>
      <p:grpSp>
        <p:nvGrpSpPr>
          <p:cNvPr id="130" name="Google Shape;130;p3"/>
          <p:cNvGrpSpPr/>
          <p:nvPr/>
        </p:nvGrpSpPr>
        <p:grpSpPr>
          <a:xfrm>
            <a:off x="1722862" y="5735889"/>
            <a:ext cx="7611735" cy="5523765"/>
            <a:chOff x="11464996" y="7813682"/>
            <a:chExt cx="6607408" cy="5523765"/>
          </a:xfrm>
        </p:grpSpPr>
        <p:sp>
          <p:nvSpPr>
            <p:cNvPr id="131" name="Google Shape;131;p3"/>
            <p:cNvSpPr txBox="1"/>
            <p:nvPr/>
          </p:nvSpPr>
          <p:spPr>
            <a:xfrm>
              <a:off x="11464996" y="8522747"/>
              <a:ext cx="6582900" cy="48147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lang="en-ID" sz="2600">
                  <a:solidFill>
                    <a:schemeClr val="dk1"/>
                  </a:solidFill>
                  <a:latin typeface="Heebo"/>
                  <a:ea typeface="Heebo"/>
                  <a:cs typeface="Heebo"/>
                  <a:sym typeface="Heebo"/>
                </a:rPr>
                <a:t>This case study aims to illustrate how effective digital marketing strategies can address the common challenges faced by many clinics: low appointment fill rates and high no-show rates. By highlighting the specific challenges experienced by the featured clinics, this case study will demonstrate how BMA's solutions can help healthcare providers optimize their operations, increase revenue, and improve patient satisfaction.</a:t>
              </a:r>
              <a:endParaRPr b="0" i="0" sz="2600" u="none" cap="none" strike="noStrike">
                <a:solidFill>
                  <a:schemeClr val="dk1"/>
                </a:solidFill>
                <a:latin typeface="Heebo"/>
                <a:ea typeface="Heebo"/>
                <a:cs typeface="Heebo"/>
                <a:sym typeface="Heebo"/>
              </a:endParaRPr>
            </a:p>
          </p:txBody>
        </p:sp>
        <p:sp>
          <p:nvSpPr>
            <p:cNvPr id="132" name="Google Shape;132;p3"/>
            <p:cNvSpPr txBox="1"/>
            <p:nvPr/>
          </p:nvSpPr>
          <p:spPr>
            <a:xfrm>
              <a:off x="11489504" y="7813682"/>
              <a:ext cx="65829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dk1"/>
                  </a:solidFill>
                  <a:latin typeface="Heebo"/>
                  <a:ea typeface="Heebo"/>
                  <a:cs typeface="Heebo"/>
                  <a:sym typeface="Heebo"/>
                </a:rPr>
                <a:t>Branding | Marketing | Advertising</a:t>
              </a:r>
              <a:endParaRPr b="1" i="0" sz="2600" u="none" cap="none" strike="noStrike">
                <a:solidFill>
                  <a:schemeClr val="dk1"/>
                </a:solidFill>
                <a:latin typeface="Heebo"/>
                <a:ea typeface="Heebo"/>
                <a:cs typeface="Heebo"/>
                <a:sym typeface="Heebo"/>
              </a:endParaRPr>
            </a:p>
          </p:txBody>
        </p:sp>
      </p:grpSp>
      <p:grpSp>
        <p:nvGrpSpPr>
          <p:cNvPr id="133" name="Google Shape;133;p3"/>
          <p:cNvGrpSpPr/>
          <p:nvPr/>
        </p:nvGrpSpPr>
        <p:grpSpPr>
          <a:xfrm>
            <a:off x="1688768" y="1453685"/>
            <a:ext cx="8674500" cy="1404812"/>
            <a:chOff x="11430771" y="2042646"/>
            <a:chExt cx="8674500" cy="1404812"/>
          </a:xfrm>
        </p:grpSpPr>
        <p:sp>
          <p:nvSpPr>
            <p:cNvPr id="134" name="Google Shape;134;p3"/>
            <p:cNvSpPr txBox="1"/>
            <p:nvPr/>
          </p:nvSpPr>
          <p:spPr>
            <a:xfrm>
              <a:off x="11464997" y="2042646"/>
              <a:ext cx="6824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ID" sz="2600" u="none" cap="none" strike="noStrike">
                  <a:solidFill>
                    <a:schemeClr val="accent1"/>
                  </a:solidFill>
                  <a:latin typeface="Heebo"/>
                  <a:ea typeface="Heebo"/>
                  <a:cs typeface="Heebo"/>
                  <a:sym typeface="Heebo"/>
                </a:rPr>
                <a:t>“Get Found • Get Trusted • Get Customers”</a:t>
              </a:r>
              <a:endParaRPr b="0" i="0" sz="2600" u="none" cap="none" strike="noStrike">
                <a:solidFill>
                  <a:schemeClr val="accent1"/>
                </a:solidFill>
                <a:latin typeface="Heebo"/>
                <a:ea typeface="Heebo"/>
                <a:cs typeface="Heebo"/>
                <a:sym typeface="Heebo"/>
              </a:endParaRPr>
            </a:p>
          </p:txBody>
        </p:sp>
        <p:sp>
          <p:nvSpPr>
            <p:cNvPr id="135" name="Google Shape;135;p3"/>
            <p:cNvSpPr txBox="1"/>
            <p:nvPr/>
          </p:nvSpPr>
          <p:spPr>
            <a:xfrm>
              <a:off x="11430771" y="3139658"/>
              <a:ext cx="8674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 name="Google Shape;136;p3"/>
          <p:cNvSpPr/>
          <p:nvPr/>
        </p:nvSpPr>
        <p:spPr>
          <a:xfrm>
            <a:off x="10400635" y="8077200"/>
            <a:ext cx="1219200" cy="1219200"/>
          </a:xfrm>
          <a:prstGeom prst="frame">
            <a:avLst>
              <a:gd fmla="val 20477" name="adj1"/>
            </a:avLst>
          </a:prstGeom>
          <a:solidFill>
            <a:schemeClr val="accent2">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37" name="Google Shape;137;p3"/>
          <p:cNvSpPr/>
          <p:nvPr/>
        </p:nvSpPr>
        <p:spPr>
          <a:xfrm>
            <a:off x="14706600" y="6029325"/>
            <a:ext cx="6632700" cy="4876800"/>
          </a:xfrm>
          <a:prstGeom prst="roundRect">
            <a:avLst>
              <a:gd fmla="val 4430" name="adj"/>
            </a:avLst>
          </a:prstGeom>
          <a:solidFill>
            <a:schemeClr val="accent2"/>
          </a:solidFill>
          <a:ln>
            <a:noFill/>
          </a:ln>
          <a:effectLst>
            <a:outerShdw blurRad="266700" rotWithShape="0" algn="ctr" dir="5400000" dist="50800">
              <a:schemeClr val="accent1">
                <a:alpha val="32156"/>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138" name="Google Shape;138;p3"/>
          <p:cNvGrpSpPr/>
          <p:nvPr/>
        </p:nvGrpSpPr>
        <p:grpSpPr>
          <a:xfrm>
            <a:off x="14880588" y="6601418"/>
            <a:ext cx="6306312" cy="4118296"/>
            <a:chOff x="13157954" y="6289676"/>
            <a:chExt cx="5621100" cy="4118296"/>
          </a:xfrm>
        </p:grpSpPr>
        <p:sp>
          <p:nvSpPr>
            <p:cNvPr id="139" name="Google Shape;139;p3"/>
            <p:cNvSpPr txBox="1"/>
            <p:nvPr/>
          </p:nvSpPr>
          <p:spPr>
            <a:xfrm>
              <a:off x="13157954" y="7033872"/>
              <a:ext cx="5621100" cy="33741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lang="en-ID" sz="2600">
                  <a:solidFill>
                    <a:schemeClr val="dk1"/>
                  </a:solidFill>
                  <a:latin typeface="Heebo"/>
                  <a:ea typeface="Heebo"/>
                  <a:cs typeface="Heebo"/>
                  <a:sym typeface="Heebo"/>
                </a:rPr>
                <a:t>Increased Patient Acquisition: Reach a wider audience and attract new patients.</a:t>
              </a:r>
              <a:endParaRPr sz="2600">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t/>
              </a:r>
              <a:endParaRPr sz="2600">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rPr lang="en-ID" sz="2600">
                  <a:solidFill>
                    <a:schemeClr val="dk1"/>
                  </a:solidFill>
                  <a:latin typeface="Heebo"/>
                  <a:ea typeface="Heebo"/>
                  <a:cs typeface="Heebo"/>
                  <a:sym typeface="Heebo"/>
                </a:rPr>
                <a:t>Improved Patient Retention: Enhance patient engagement and loyalty.</a:t>
              </a:r>
              <a:endParaRPr sz="2600">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t/>
              </a:r>
              <a:endParaRPr sz="2600">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rPr lang="en-ID" sz="2600">
                  <a:solidFill>
                    <a:schemeClr val="dk1"/>
                  </a:solidFill>
                  <a:latin typeface="Heebo"/>
                  <a:ea typeface="Heebo"/>
                  <a:cs typeface="Heebo"/>
                  <a:sym typeface="Heebo"/>
                </a:rPr>
                <a:t>Build Trust: Connect with Patients.</a:t>
              </a:r>
              <a:endParaRPr sz="2600">
                <a:solidFill>
                  <a:schemeClr val="dk1"/>
                </a:solidFill>
                <a:latin typeface="Heebo"/>
                <a:ea typeface="Heebo"/>
                <a:cs typeface="Heebo"/>
                <a:sym typeface="Heebo"/>
              </a:endParaRPr>
            </a:p>
          </p:txBody>
        </p:sp>
        <p:sp>
          <p:nvSpPr>
            <p:cNvPr id="140" name="Google Shape;140;p3"/>
            <p:cNvSpPr txBox="1"/>
            <p:nvPr/>
          </p:nvSpPr>
          <p:spPr>
            <a:xfrm>
              <a:off x="13182468" y="6289676"/>
              <a:ext cx="28743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ID" sz="2600">
                  <a:solidFill>
                    <a:schemeClr val="dk1"/>
                  </a:solidFill>
                  <a:latin typeface="Heebo"/>
                  <a:ea typeface="Heebo"/>
                  <a:cs typeface="Heebo"/>
                  <a:sym typeface="Heebo"/>
                </a:rPr>
                <a:t>Our Client’s Need</a:t>
              </a:r>
              <a:endParaRPr b="1" i="0" sz="2600" u="none" cap="none" strike="noStrike">
                <a:solidFill>
                  <a:schemeClr val="dk1"/>
                </a:solidFill>
                <a:latin typeface="Heebo"/>
                <a:ea typeface="Heebo"/>
                <a:cs typeface="Heebo"/>
                <a:sym typeface="Heebo"/>
              </a:endParaRPr>
            </a:p>
          </p:txBody>
        </p:sp>
      </p:grpSp>
      <p:sp>
        <p:nvSpPr>
          <p:cNvPr id="141" name="Google Shape;141;p3"/>
          <p:cNvSpPr/>
          <p:nvPr/>
        </p:nvSpPr>
        <p:spPr>
          <a:xfrm flipH="1">
            <a:off x="22212767" y="11597498"/>
            <a:ext cx="2171233" cy="2156828"/>
          </a:xfrm>
          <a:custGeom>
            <a:rect b="b" l="l" r="r" t="t"/>
            <a:pathLst>
              <a:path extrusionOk="0" h="2156828" w="2171233">
                <a:moveTo>
                  <a:pt x="968" y="0"/>
                </a:moveTo>
                <a:cubicBezTo>
                  <a:pt x="1125030" y="0"/>
                  <a:pt x="2049564" y="854280"/>
                  <a:pt x="2160740" y="1949010"/>
                </a:cubicBezTo>
                <a:lnTo>
                  <a:pt x="2171233" y="2156828"/>
                </a:lnTo>
                <a:lnTo>
                  <a:pt x="2089301" y="2156828"/>
                </a:lnTo>
                <a:lnTo>
                  <a:pt x="2079229" y="1957387"/>
                </a:lnTo>
                <a:cubicBezTo>
                  <a:pt x="1972250" y="903972"/>
                  <a:pt x="1082608" y="81933"/>
                  <a:pt x="968" y="81933"/>
                </a:cubicBezTo>
                <a:lnTo>
                  <a:pt x="0" y="81979"/>
                </a:lnTo>
                <a:lnTo>
                  <a:pt x="0" y="46"/>
                </a:lnTo>
                <a:close/>
              </a:path>
            </a:pathLst>
          </a:cu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42" name="Google Shape;142;p3"/>
          <p:cNvSpPr/>
          <p:nvPr/>
        </p:nvSpPr>
        <p:spPr>
          <a:xfrm>
            <a:off x="20714803" y="10316006"/>
            <a:ext cx="399188" cy="399188"/>
          </a:xfrm>
          <a:prstGeom prst="plus">
            <a:avLst>
              <a:gd fmla="val 32596" name="adj"/>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43" name="Google Shape;143;p3"/>
          <p:cNvSpPr/>
          <p:nvPr/>
        </p:nvSpPr>
        <p:spPr>
          <a:xfrm>
            <a:off x="1209674" y="2288711"/>
            <a:ext cx="1823400" cy="1823400"/>
          </a:xfrm>
          <a:prstGeom prst="ellipse">
            <a:avLst/>
          </a:prstGeom>
          <a:gradFill>
            <a:gsLst>
              <a:gs pos="0">
                <a:srgbClr val="FF910B"/>
              </a:gs>
              <a:gs pos="44000">
                <a:srgbClr val="F0A202">
                  <a:alpha val="65098"/>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144" name="Google Shape;144;p3"/>
          <p:cNvSpPr txBox="1"/>
          <p:nvPr/>
        </p:nvSpPr>
        <p:spPr>
          <a:xfrm>
            <a:off x="1629550" y="2532775"/>
            <a:ext cx="88956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ID" sz="8800" u="none" cap="none" strike="noStrike">
                <a:solidFill>
                  <a:schemeClr val="accent1"/>
                </a:solidFill>
                <a:latin typeface="Inter SemiBold"/>
                <a:ea typeface="Inter SemiBold"/>
                <a:cs typeface="Inter SemiBold"/>
                <a:sym typeface="Inter SemiBold"/>
              </a:rPr>
              <a:t>Executive </a:t>
            </a:r>
            <a:r>
              <a:rPr b="0" i="0" lang="en-ID" sz="8800" u="none" cap="none" strike="noStrike">
                <a:solidFill>
                  <a:srgbClr val="FF910B"/>
                </a:solidFill>
                <a:latin typeface="Inter SemiBold"/>
                <a:ea typeface="Inter SemiBold"/>
                <a:cs typeface="Inter SemiBold"/>
                <a:sym typeface="Inter SemiBold"/>
              </a:rPr>
              <a:t>Summary</a:t>
            </a:r>
            <a:endParaRPr b="0" i="0" sz="1400" u="none" cap="none" strike="noStrike">
              <a:solidFill>
                <a:srgbClr val="FF910B"/>
              </a:solidFill>
              <a:latin typeface="Arial"/>
              <a:ea typeface="Arial"/>
              <a:cs typeface="Arial"/>
              <a:sym typeface="Arial"/>
            </a:endParaRPr>
          </a:p>
        </p:txBody>
      </p:sp>
      <p:pic>
        <p:nvPicPr>
          <p:cNvPr id="145" name="Google Shape;145;p3"/>
          <p:cNvPicPr preferRelativeResize="0"/>
          <p:nvPr/>
        </p:nvPicPr>
        <p:blipFill rotWithShape="1">
          <a:blip r:embed="rId4">
            <a:alphaModFix/>
          </a:blip>
          <a:srcRect b="34463" l="27500" r="31829" t="0"/>
          <a:stretch/>
        </p:blipFill>
        <p:spPr>
          <a:xfrm>
            <a:off x="215963" y="5391513"/>
            <a:ext cx="1413576" cy="1275625"/>
          </a:xfrm>
          <a:prstGeom prst="rect">
            <a:avLst/>
          </a:prstGeom>
          <a:noFill/>
          <a:ln>
            <a:noFill/>
          </a:ln>
        </p:spPr>
      </p:pic>
      <p:pic>
        <p:nvPicPr>
          <p:cNvPr id="146" name="Google Shape;146;p3"/>
          <p:cNvPicPr preferRelativeResize="0"/>
          <p:nvPr/>
        </p:nvPicPr>
        <p:blipFill rotWithShape="1">
          <a:blip r:embed="rId4">
            <a:alphaModFix/>
          </a:blip>
          <a:srcRect b="34463" l="27500" r="31829" t="0"/>
          <a:stretch/>
        </p:blipFill>
        <p:spPr>
          <a:xfrm>
            <a:off x="17687176" y="206544"/>
            <a:ext cx="796801" cy="719027"/>
          </a:xfrm>
          <a:prstGeom prst="rect">
            <a:avLst/>
          </a:prstGeom>
          <a:noFill/>
          <a:ln>
            <a:noFill/>
          </a:ln>
        </p:spPr>
      </p:pic>
      <p:sp>
        <p:nvSpPr>
          <p:cNvPr id="147" name="Google Shape;147;p3"/>
          <p:cNvSpPr txBox="1"/>
          <p:nvPr/>
        </p:nvSpPr>
        <p:spPr>
          <a:xfrm>
            <a:off x="18501925" y="3506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dk1"/>
                </a:solidFill>
                <a:latin typeface="Heebo"/>
                <a:ea typeface="Heebo"/>
                <a:cs typeface="Heebo"/>
                <a:sym typeface="Heebo"/>
              </a:rPr>
              <a:t>BRANDING | MARKETING | ADVERTISING</a:t>
            </a:r>
            <a:endParaRPr b="1" i="0" sz="2200" u="none" cap="none" strike="noStrike">
              <a:solidFill>
                <a:schemeClr val="dk1"/>
              </a:solidFill>
              <a:latin typeface="Heebo"/>
              <a:ea typeface="Heebo"/>
              <a:cs typeface="Heebo"/>
              <a:sym typeface="Heeb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7"/>
          <p:cNvPicPr preferRelativeResize="0"/>
          <p:nvPr>
            <p:ph idx="2" type="pic"/>
          </p:nvPr>
        </p:nvPicPr>
        <p:blipFill rotWithShape="1">
          <a:blip r:embed="rId3">
            <a:alphaModFix/>
          </a:blip>
          <a:srcRect b="0" l="22272" r="24482" t="0"/>
          <a:stretch/>
        </p:blipFill>
        <p:spPr>
          <a:xfrm>
            <a:off x="13411200" y="-19050"/>
            <a:ext cx="10972800" cy="13735200"/>
          </a:xfrm>
          <a:prstGeom prst="rect">
            <a:avLst/>
          </a:prstGeom>
          <a:solidFill>
            <a:schemeClr val="lt2"/>
          </a:solidFill>
          <a:ln>
            <a:noFill/>
          </a:ln>
        </p:spPr>
      </p:pic>
      <p:sp>
        <p:nvSpPr>
          <p:cNvPr id="153" name="Google Shape;153;p7"/>
          <p:cNvSpPr/>
          <p:nvPr/>
        </p:nvSpPr>
        <p:spPr>
          <a:xfrm>
            <a:off x="0" y="6424625"/>
            <a:ext cx="13411200" cy="72153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154" name="Google Shape;154;p7"/>
          <p:cNvGrpSpPr/>
          <p:nvPr/>
        </p:nvGrpSpPr>
        <p:grpSpPr>
          <a:xfrm>
            <a:off x="500068" y="7243300"/>
            <a:ext cx="11899983" cy="6004075"/>
            <a:chOff x="1193769" y="8534396"/>
            <a:chExt cx="10294994" cy="6004075"/>
          </a:xfrm>
        </p:grpSpPr>
        <p:grpSp>
          <p:nvGrpSpPr>
            <p:cNvPr id="155" name="Google Shape;155;p7"/>
            <p:cNvGrpSpPr/>
            <p:nvPr/>
          </p:nvGrpSpPr>
          <p:grpSpPr>
            <a:xfrm>
              <a:off x="2117363" y="8534396"/>
              <a:ext cx="9371400" cy="6004075"/>
              <a:chOff x="11267227" y="7051672"/>
              <a:chExt cx="9371400" cy="6004075"/>
            </a:xfrm>
          </p:grpSpPr>
          <p:sp>
            <p:nvSpPr>
              <p:cNvPr id="156" name="Google Shape;156;p7"/>
              <p:cNvSpPr txBox="1"/>
              <p:nvPr/>
            </p:nvSpPr>
            <p:spPr>
              <a:xfrm>
                <a:off x="11267227" y="7760747"/>
                <a:ext cx="9371400" cy="5295000"/>
              </a:xfrm>
              <a:prstGeom prst="rect">
                <a:avLst/>
              </a:prstGeom>
              <a:noFill/>
              <a:ln>
                <a:noFill/>
              </a:ln>
            </p:spPr>
            <p:txBody>
              <a:bodyPr anchorCtr="0" anchor="t" bIns="45700" lIns="91425" spcFirstLastPara="1" rIns="91425" wrap="square" tIns="45700">
                <a:spAutoFit/>
              </a:bodyPr>
              <a:lstStyle/>
              <a:p>
                <a:pPr indent="-393700" lvl="0" marL="457200" marR="0" rtl="0" algn="l">
                  <a:lnSpc>
                    <a:spcPct val="120000"/>
                  </a:lnSpc>
                  <a:spcBef>
                    <a:spcPts val="0"/>
                  </a:spcBef>
                  <a:spcAft>
                    <a:spcPts val="0"/>
                  </a:spcAft>
                  <a:buClr>
                    <a:schemeClr val="lt1"/>
                  </a:buClr>
                  <a:buSzPts val="2600"/>
                  <a:buFont typeface="Heebo"/>
                  <a:buChar char="●"/>
                </a:pPr>
                <a:r>
                  <a:rPr lang="en-ID" sz="2600">
                    <a:solidFill>
                      <a:schemeClr val="lt1"/>
                    </a:solidFill>
                    <a:latin typeface="Heebo"/>
                    <a:ea typeface="Heebo"/>
                    <a:cs typeface="Heebo"/>
                    <a:sym typeface="Heebo"/>
                  </a:rPr>
                  <a:t>Outdated Online Presence: Their website was a relic of the past, failing to engage potential clients and hindering growth.</a:t>
                </a:r>
                <a:endParaRPr sz="2600">
                  <a:solidFill>
                    <a:schemeClr val="lt1"/>
                  </a:solidFill>
                  <a:latin typeface="Heebo"/>
                  <a:ea typeface="Heebo"/>
                  <a:cs typeface="Heebo"/>
                  <a:sym typeface="Heebo"/>
                </a:endParaRPr>
              </a:p>
              <a:p>
                <a:pPr indent="0" lvl="0" marL="457200" marR="0" rtl="0" algn="l">
                  <a:lnSpc>
                    <a:spcPct val="120000"/>
                  </a:lnSpc>
                  <a:spcBef>
                    <a:spcPts val="0"/>
                  </a:spcBef>
                  <a:spcAft>
                    <a:spcPts val="0"/>
                  </a:spcAft>
                  <a:buNone/>
                </a:pPr>
                <a:r>
                  <a:t/>
                </a:r>
                <a:endParaRPr sz="2600">
                  <a:solidFill>
                    <a:schemeClr val="lt1"/>
                  </a:solidFill>
                  <a:latin typeface="Heebo"/>
                  <a:ea typeface="Heebo"/>
                  <a:cs typeface="Heebo"/>
                  <a:sym typeface="Heebo"/>
                </a:endParaRPr>
              </a:p>
              <a:p>
                <a:pPr indent="-393700" lvl="0" marL="457200" marR="0" rtl="0" algn="l">
                  <a:lnSpc>
                    <a:spcPct val="120000"/>
                  </a:lnSpc>
                  <a:spcBef>
                    <a:spcPts val="0"/>
                  </a:spcBef>
                  <a:spcAft>
                    <a:spcPts val="0"/>
                  </a:spcAft>
                  <a:buClr>
                    <a:schemeClr val="lt1"/>
                  </a:buClr>
                  <a:buSzPts val="2600"/>
                  <a:buFont typeface="Heebo"/>
                  <a:buChar char="●"/>
                </a:pPr>
                <a:r>
                  <a:rPr lang="en-ID" sz="2600">
                    <a:solidFill>
                      <a:schemeClr val="lt1"/>
                    </a:solidFill>
                    <a:latin typeface="Heebo"/>
                    <a:ea typeface="Heebo"/>
                    <a:cs typeface="Heebo"/>
                    <a:sym typeface="Heebo"/>
                  </a:rPr>
                  <a:t>Inefficient Scheduling: Manual appointment setting and follow-up processes were time-consuming and prone to errors.</a:t>
                </a:r>
                <a:endParaRPr sz="2600">
                  <a:solidFill>
                    <a:schemeClr val="lt1"/>
                  </a:solidFill>
                  <a:latin typeface="Heebo"/>
                  <a:ea typeface="Heebo"/>
                  <a:cs typeface="Heebo"/>
                  <a:sym typeface="Heebo"/>
                </a:endParaRPr>
              </a:p>
              <a:p>
                <a:pPr indent="0" lvl="0" marL="457200" marR="0" rtl="0" algn="l">
                  <a:lnSpc>
                    <a:spcPct val="120000"/>
                  </a:lnSpc>
                  <a:spcBef>
                    <a:spcPts val="0"/>
                  </a:spcBef>
                  <a:spcAft>
                    <a:spcPts val="0"/>
                  </a:spcAft>
                  <a:buNone/>
                </a:pPr>
                <a:r>
                  <a:t/>
                </a:r>
                <a:endParaRPr sz="2600">
                  <a:solidFill>
                    <a:schemeClr val="lt1"/>
                  </a:solidFill>
                  <a:latin typeface="Heebo"/>
                  <a:ea typeface="Heebo"/>
                  <a:cs typeface="Heebo"/>
                  <a:sym typeface="Heebo"/>
                </a:endParaRPr>
              </a:p>
              <a:p>
                <a:pPr indent="-393700" lvl="0" marL="457200" marR="0" rtl="0" algn="l">
                  <a:lnSpc>
                    <a:spcPct val="120000"/>
                  </a:lnSpc>
                  <a:spcBef>
                    <a:spcPts val="0"/>
                  </a:spcBef>
                  <a:spcAft>
                    <a:spcPts val="0"/>
                  </a:spcAft>
                  <a:buClr>
                    <a:schemeClr val="lt1"/>
                  </a:buClr>
                  <a:buSzPts val="2600"/>
                  <a:buFont typeface="Heebo"/>
                  <a:buChar char="●"/>
                </a:pPr>
                <a:r>
                  <a:rPr lang="en-ID" sz="2600">
                    <a:solidFill>
                      <a:schemeClr val="lt1"/>
                    </a:solidFill>
                    <a:latin typeface="Heebo"/>
                    <a:ea typeface="Heebo"/>
                    <a:cs typeface="Heebo"/>
                    <a:sym typeface="Heebo"/>
                  </a:rPr>
                  <a:t>High No-Show Rates: A significant 25% of scheduled appointments went unfilled, leading to lost revenue and operational inefficiencies.</a:t>
                </a:r>
                <a:endParaRPr sz="2600">
                  <a:solidFill>
                    <a:schemeClr val="lt1"/>
                  </a:solidFill>
                  <a:latin typeface="Heebo"/>
                  <a:ea typeface="Heebo"/>
                  <a:cs typeface="Heebo"/>
                  <a:sym typeface="Heebo"/>
                </a:endParaRPr>
              </a:p>
              <a:p>
                <a:pPr indent="0" lvl="0" marL="457200" marR="0" rtl="0" algn="l">
                  <a:lnSpc>
                    <a:spcPct val="120000"/>
                  </a:lnSpc>
                  <a:spcBef>
                    <a:spcPts val="0"/>
                  </a:spcBef>
                  <a:spcAft>
                    <a:spcPts val="0"/>
                  </a:spcAft>
                  <a:buNone/>
                </a:pPr>
                <a:r>
                  <a:t/>
                </a:r>
                <a:endParaRPr sz="2600">
                  <a:solidFill>
                    <a:schemeClr val="lt1"/>
                  </a:solidFill>
                  <a:latin typeface="Heebo"/>
                  <a:ea typeface="Heebo"/>
                  <a:cs typeface="Heebo"/>
                  <a:sym typeface="Heebo"/>
                </a:endParaRPr>
              </a:p>
              <a:p>
                <a:pPr indent="-393700" lvl="0" marL="457200" marR="0" rtl="0" algn="l">
                  <a:lnSpc>
                    <a:spcPct val="120000"/>
                  </a:lnSpc>
                  <a:spcBef>
                    <a:spcPts val="0"/>
                  </a:spcBef>
                  <a:spcAft>
                    <a:spcPts val="0"/>
                  </a:spcAft>
                  <a:buClr>
                    <a:schemeClr val="lt1"/>
                  </a:buClr>
                  <a:buSzPts val="2600"/>
                  <a:buFont typeface="Heebo"/>
                  <a:buChar char="●"/>
                </a:pPr>
                <a:r>
                  <a:rPr lang="en-ID" sz="2600">
                    <a:solidFill>
                      <a:schemeClr val="lt1"/>
                    </a:solidFill>
                    <a:latin typeface="Heebo"/>
                    <a:ea typeface="Heebo"/>
                    <a:cs typeface="Heebo"/>
                    <a:sym typeface="Heebo"/>
                  </a:rPr>
                  <a:t>Eroding Patient Trust: Lack of consistent communication and personalized experiences resulted in declining patient trust and loyalty.</a:t>
                </a:r>
                <a:endParaRPr sz="2600">
                  <a:solidFill>
                    <a:schemeClr val="lt1"/>
                  </a:solidFill>
                  <a:latin typeface="Heebo"/>
                  <a:ea typeface="Heebo"/>
                  <a:cs typeface="Heebo"/>
                  <a:sym typeface="Heebo"/>
                </a:endParaRPr>
              </a:p>
            </p:txBody>
          </p:sp>
          <p:sp>
            <p:nvSpPr>
              <p:cNvPr id="157" name="Google Shape;157;p7"/>
              <p:cNvSpPr txBox="1"/>
              <p:nvPr/>
            </p:nvSpPr>
            <p:spPr>
              <a:xfrm>
                <a:off x="11489509" y="7051672"/>
                <a:ext cx="9149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lt1"/>
                    </a:solidFill>
                    <a:latin typeface="Heebo"/>
                    <a:ea typeface="Heebo"/>
                    <a:cs typeface="Heebo"/>
                    <a:sym typeface="Heebo"/>
                  </a:rPr>
                  <a:t>The </a:t>
                </a:r>
                <a:r>
                  <a:rPr b="1" lang="en-ID" sz="2600">
                    <a:solidFill>
                      <a:schemeClr val="lt1"/>
                    </a:solidFill>
                    <a:latin typeface="Heebo"/>
                    <a:ea typeface="Heebo"/>
                    <a:cs typeface="Heebo"/>
                    <a:sym typeface="Heebo"/>
                  </a:rPr>
                  <a:t>healthcare clinic</a:t>
                </a:r>
                <a:r>
                  <a:rPr b="1" i="0" lang="en-ID" sz="2600" u="none" cap="none" strike="noStrike">
                    <a:solidFill>
                      <a:schemeClr val="lt1"/>
                    </a:solidFill>
                    <a:latin typeface="Heebo"/>
                    <a:ea typeface="Heebo"/>
                    <a:cs typeface="Heebo"/>
                    <a:sym typeface="Heebo"/>
                  </a:rPr>
                  <a:t> faced several key challenges:</a:t>
                </a:r>
                <a:endParaRPr b="1" i="0" sz="2600" u="none" cap="none" strike="noStrike">
                  <a:solidFill>
                    <a:schemeClr val="lt1"/>
                  </a:solidFill>
                  <a:latin typeface="Heebo"/>
                  <a:ea typeface="Heebo"/>
                  <a:cs typeface="Heebo"/>
                  <a:sym typeface="Heebo"/>
                </a:endParaRPr>
              </a:p>
            </p:txBody>
          </p:sp>
        </p:grpSp>
        <p:pic>
          <p:nvPicPr>
            <p:cNvPr id="158" name="Google Shape;158;p7"/>
            <p:cNvPicPr preferRelativeResize="0"/>
            <p:nvPr/>
          </p:nvPicPr>
          <p:blipFill rotWithShape="1">
            <a:blip r:embed="rId4">
              <a:alphaModFix/>
            </a:blip>
            <a:srcRect b="0" l="0" r="0" t="0"/>
            <a:stretch/>
          </p:blipFill>
          <p:spPr>
            <a:xfrm>
              <a:off x="1193769" y="8534400"/>
              <a:ext cx="669957" cy="669957"/>
            </a:xfrm>
            <a:prstGeom prst="rect">
              <a:avLst/>
            </a:prstGeom>
            <a:noFill/>
            <a:ln>
              <a:noFill/>
            </a:ln>
          </p:spPr>
        </p:pic>
      </p:grpSp>
      <p:sp>
        <p:nvSpPr>
          <p:cNvPr id="159" name="Google Shape;159;p7"/>
          <p:cNvSpPr/>
          <p:nvPr/>
        </p:nvSpPr>
        <p:spPr>
          <a:xfrm>
            <a:off x="12814770" y="4436607"/>
            <a:ext cx="9149097" cy="8500386"/>
          </a:xfrm>
          <a:prstGeom prst="roundRect">
            <a:avLst>
              <a:gd fmla="val 1927" name="adj"/>
            </a:avLst>
          </a:prstGeom>
          <a:solidFill>
            <a:schemeClr val="accent2"/>
          </a:solidFill>
          <a:ln>
            <a:noFill/>
          </a:ln>
          <a:effectLst>
            <a:outerShdw blurRad="266700" rotWithShape="0" algn="ctr" dir="5400000" dist="50800">
              <a:schemeClr val="accent1">
                <a:alpha val="32156"/>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160" name="Google Shape;160;p7"/>
          <p:cNvGrpSpPr/>
          <p:nvPr/>
        </p:nvGrpSpPr>
        <p:grpSpPr>
          <a:xfrm>
            <a:off x="13734414" y="5410564"/>
            <a:ext cx="7945071" cy="6492783"/>
            <a:chOff x="12520284" y="5286348"/>
            <a:chExt cx="7945071" cy="6492783"/>
          </a:xfrm>
        </p:grpSpPr>
        <p:grpSp>
          <p:nvGrpSpPr>
            <p:cNvPr id="161" name="Google Shape;161;p7"/>
            <p:cNvGrpSpPr/>
            <p:nvPr/>
          </p:nvGrpSpPr>
          <p:grpSpPr>
            <a:xfrm>
              <a:off x="12520284" y="5286348"/>
              <a:ext cx="7945071" cy="1681971"/>
              <a:chOff x="12602330" y="5400648"/>
              <a:chExt cx="7945071" cy="1681971"/>
            </a:xfrm>
          </p:grpSpPr>
          <p:grpSp>
            <p:nvGrpSpPr>
              <p:cNvPr id="162" name="Google Shape;162;p7"/>
              <p:cNvGrpSpPr/>
              <p:nvPr/>
            </p:nvGrpSpPr>
            <p:grpSpPr>
              <a:xfrm>
                <a:off x="14027783" y="5400659"/>
                <a:ext cx="6519618" cy="1681960"/>
                <a:chOff x="14027783" y="5484198"/>
                <a:chExt cx="6519618" cy="1681960"/>
              </a:xfrm>
            </p:grpSpPr>
            <p:sp>
              <p:nvSpPr>
                <p:cNvPr id="163" name="Google Shape;163;p7"/>
                <p:cNvSpPr txBox="1"/>
                <p:nvPr/>
              </p:nvSpPr>
              <p:spPr>
                <a:xfrm>
                  <a:off x="14027801" y="6193258"/>
                  <a:ext cx="6519600" cy="97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accent1"/>
                      </a:solidFill>
                      <a:latin typeface="Heebo"/>
                      <a:ea typeface="Heebo"/>
                      <a:cs typeface="Heebo"/>
                      <a:sym typeface="Heebo"/>
                    </a:rPr>
                    <a:t>The practice had a weak online presence and struggled to attract new patients.</a:t>
                  </a:r>
                  <a:endParaRPr b="0" i="0" sz="2600" u="none" cap="none" strike="noStrike">
                    <a:solidFill>
                      <a:schemeClr val="accent1"/>
                    </a:solidFill>
                    <a:latin typeface="Heebo"/>
                    <a:ea typeface="Heebo"/>
                    <a:cs typeface="Heebo"/>
                    <a:sym typeface="Heebo"/>
                  </a:endParaRPr>
                </a:p>
              </p:txBody>
            </p:sp>
            <p:sp>
              <p:nvSpPr>
                <p:cNvPr id="164" name="Google Shape;164;p7"/>
                <p:cNvSpPr txBox="1"/>
                <p:nvPr/>
              </p:nvSpPr>
              <p:spPr>
                <a:xfrm>
                  <a:off x="14027783" y="5484198"/>
                  <a:ext cx="51999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accent1"/>
                      </a:solidFill>
                      <a:latin typeface="Heebo"/>
                      <a:ea typeface="Heebo"/>
                      <a:cs typeface="Heebo"/>
                      <a:sym typeface="Heebo"/>
                    </a:rPr>
                    <a:t>Limited Online Visibility</a:t>
                  </a:r>
                  <a:endParaRPr b="1" i="0" sz="2600" u="none" cap="none" strike="noStrike">
                    <a:solidFill>
                      <a:schemeClr val="accent1"/>
                    </a:solidFill>
                    <a:latin typeface="Heebo"/>
                    <a:ea typeface="Heebo"/>
                    <a:cs typeface="Heebo"/>
                    <a:sym typeface="Heebo"/>
                  </a:endParaRPr>
                </a:p>
              </p:txBody>
            </p:sp>
          </p:grpSp>
          <p:pic>
            <p:nvPicPr>
              <p:cNvPr id="165" name="Google Shape;165;p7"/>
              <p:cNvPicPr preferRelativeResize="0"/>
              <p:nvPr/>
            </p:nvPicPr>
            <p:blipFill rotWithShape="1">
              <a:blip r:embed="rId5">
                <a:alphaModFix/>
              </a:blip>
              <a:srcRect b="0" l="0" r="0" t="0"/>
              <a:stretch/>
            </p:blipFill>
            <p:spPr>
              <a:xfrm>
                <a:off x="12602330" y="5400648"/>
                <a:ext cx="659520" cy="659520"/>
              </a:xfrm>
              <a:prstGeom prst="rect">
                <a:avLst/>
              </a:prstGeom>
              <a:noFill/>
              <a:ln>
                <a:noFill/>
              </a:ln>
            </p:spPr>
          </p:pic>
        </p:grpSp>
        <p:grpSp>
          <p:nvGrpSpPr>
            <p:cNvPr id="166" name="Google Shape;166;p7"/>
            <p:cNvGrpSpPr/>
            <p:nvPr/>
          </p:nvGrpSpPr>
          <p:grpSpPr>
            <a:xfrm>
              <a:off x="12520284" y="7691754"/>
              <a:ext cx="7604854" cy="1681971"/>
              <a:chOff x="12501234" y="7747440"/>
              <a:chExt cx="7604854" cy="1681971"/>
            </a:xfrm>
          </p:grpSpPr>
          <p:grpSp>
            <p:nvGrpSpPr>
              <p:cNvPr id="167" name="Google Shape;167;p7"/>
              <p:cNvGrpSpPr/>
              <p:nvPr/>
            </p:nvGrpSpPr>
            <p:grpSpPr>
              <a:xfrm>
                <a:off x="13913488" y="7747445"/>
                <a:ext cx="6192600" cy="1681966"/>
                <a:chOff x="13913488" y="7832982"/>
                <a:chExt cx="6192600" cy="1681966"/>
              </a:xfrm>
            </p:grpSpPr>
            <p:sp>
              <p:nvSpPr>
                <p:cNvPr id="168" name="Google Shape;168;p7"/>
                <p:cNvSpPr txBox="1"/>
                <p:nvPr/>
              </p:nvSpPr>
              <p:spPr>
                <a:xfrm>
                  <a:off x="13913501" y="8542048"/>
                  <a:ext cx="5863800" cy="97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ID" sz="2600">
                      <a:solidFill>
                        <a:schemeClr val="accent1"/>
                      </a:solidFill>
                      <a:latin typeface="Heebo"/>
                      <a:ea typeface="Heebo"/>
                      <a:cs typeface="Heebo"/>
                      <a:sym typeface="Heebo"/>
                    </a:rPr>
                    <a:t>Hard for patients to schedule online, high no-show rates.</a:t>
                  </a:r>
                  <a:endParaRPr b="0" i="0" sz="2600" u="none" cap="none" strike="noStrike">
                    <a:solidFill>
                      <a:schemeClr val="accent1"/>
                    </a:solidFill>
                    <a:latin typeface="Heebo"/>
                    <a:ea typeface="Heebo"/>
                    <a:cs typeface="Heebo"/>
                    <a:sym typeface="Heebo"/>
                  </a:endParaRPr>
                </a:p>
              </p:txBody>
            </p:sp>
            <p:sp>
              <p:nvSpPr>
                <p:cNvPr id="169" name="Google Shape;169;p7"/>
                <p:cNvSpPr txBox="1"/>
                <p:nvPr/>
              </p:nvSpPr>
              <p:spPr>
                <a:xfrm>
                  <a:off x="13913488" y="7832982"/>
                  <a:ext cx="6192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ID" sz="2600">
                      <a:solidFill>
                        <a:schemeClr val="accent1"/>
                      </a:solidFill>
                      <a:latin typeface="Heebo"/>
                      <a:ea typeface="Heebo"/>
                      <a:cs typeface="Heebo"/>
                      <a:sym typeface="Heebo"/>
                    </a:rPr>
                    <a:t>No Connection</a:t>
                  </a:r>
                  <a:endParaRPr b="1" i="0" sz="2600" u="none" cap="none" strike="noStrike">
                    <a:solidFill>
                      <a:schemeClr val="accent1"/>
                    </a:solidFill>
                    <a:latin typeface="Heebo"/>
                    <a:ea typeface="Heebo"/>
                    <a:cs typeface="Heebo"/>
                    <a:sym typeface="Heebo"/>
                  </a:endParaRPr>
                </a:p>
              </p:txBody>
            </p:sp>
          </p:grpSp>
          <p:pic>
            <p:nvPicPr>
              <p:cNvPr id="170" name="Google Shape;170;p7"/>
              <p:cNvPicPr preferRelativeResize="0"/>
              <p:nvPr/>
            </p:nvPicPr>
            <p:blipFill rotWithShape="1">
              <a:blip r:embed="rId6">
                <a:alphaModFix/>
              </a:blip>
              <a:srcRect b="0" l="0" r="0" t="0"/>
              <a:stretch/>
            </p:blipFill>
            <p:spPr>
              <a:xfrm>
                <a:off x="12501234" y="7747440"/>
                <a:ext cx="659520" cy="659520"/>
              </a:xfrm>
              <a:prstGeom prst="rect">
                <a:avLst/>
              </a:prstGeom>
              <a:noFill/>
              <a:ln>
                <a:noFill/>
              </a:ln>
            </p:spPr>
          </p:pic>
        </p:grpSp>
        <p:grpSp>
          <p:nvGrpSpPr>
            <p:cNvPr id="171" name="Google Shape;171;p7"/>
            <p:cNvGrpSpPr/>
            <p:nvPr/>
          </p:nvGrpSpPr>
          <p:grpSpPr>
            <a:xfrm>
              <a:off x="12520284" y="10097159"/>
              <a:ext cx="7928892" cy="1681972"/>
              <a:chOff x="12542320" y="10020959"/>
              <a:chExt cx="7928892" cy="1681972"/>
            </a:xfrm>
          </p:grpSpPr>
          <p:grpSp>
            <p:nvGrpSpPr>
              <p:cNvPr id="172" name="Google Shape;172;p7"/>
              <p:cNvGrpSpPr/>
              <p:nvPr/>
            </p:nvGrpSpPr>
            <p:grpSpPr>
              <a:xfrm>
                <a:off x="13951601" y="10020959"/>
                <a:ext cx="6519611" cy="1681972"/>
                <a:chOff x="13951601" y="10181766"/>
                <a:chExt cx="6519611" cy="1681972"/>
              </a:xfrm>
            </p:grpSpPr>
            <p:sp>
              <p:nvSpPr>
                <p:cNvPr id="173" name="Google Shape;173;p7"/>
                <p:cNvSpPr txBox="1"/>
                <p:nvPr/>
              </p:nvSpPr>
              <p:spPr>
                <a:xfrm>
                  <a:off x="13951601" y="10890838"/>
                  <a:ext cx="6519600" cy="97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lang="en-ID" sz="2600">
                      <a:solidFill>
                        <a:schemeClr val="accent1"/>
                      </a:solidFill>
                      <a:latin typeface="Heebo"/>
                      <a:ea typeface="Heebo"/>
                      <a:cs typeface="Heebo"/>
                      <a:sym typeface="Heebo"/>
                    </a:rPr>
                    <a:t>Consistent communication and personalized experience is key.</a:t>
                  </a:r>
                  <a:endParaRPr b="0" i="0" sz="2600" u="none" cap="none" strike="noStrike">
                    <a:solidFill>
                      <a:schemeClr val="accent1"/>
                    </a:solidFill>
                    <a:latin typeface="Heebo"/>
                    <a:ea typeface="Heebo"/>
                    <a:cs typeface="Heebo"/>
                    <a:sym typeface="Heebo"/>
                  </a:endParaRPr>
                </a:p>
              </p:txBody>
            </p:sp>
            <p:sp>
              <p:nvSpPr>
                <p:cNvPr id="174" name="Google Shape;174;p7"/>
                <p:cNvSpPr txBox="1"/>
                <p:nvPr/>
              </p:nvSpPr>
              <p:spPr>
                <a:xfrm>
                  <a:off x="13951612" y="10181766"/>
                  <a:ext cx="6519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ID" sz="2600">
                      <a:solidFill>
                        <a:schemeClr val="accent1"/>
                      </a:solidFill>
                      <a:latin typeface="Heebo"/>
                      <a:ea typeface="Heebo"/>
                      <a:cs typeface="Heebo"/>
                      <a:sym typeface="Heebo"/>
                    </a:rPr>
                    <a:t>Lack of Patient Trust</a:t>
                  </a:r>
                  <a:endParaRPr b="1" i="0" sz="2600" u="none" cap="none" strike="noStrike">
                    <a:solidFill>
                      <a:schemeClr val="accent1"/>
                    </a:solidFill>
                    <a:latin typeface="Heebo"/>
                    <a:ea typeface="Heebo"/>
                    <a:cs typeface="Heebo"/>
                    <a:sym typeface="Heebo"/>
                  </a:endParaRPr>
                </a:p>
              </p:txBody>
            </p:sp>
          </p:grpSp>
          <p:pic>
            <p:nvPicPr>
              <p:cNvPr id="175" name="Google Shape;175;p7"/>
              <p:cNvPicPr preferRelativeResize="0"/>
              <p:nvPr/>
            </p:nvPicPr>
            <p:blipFill rotWithShape="1">
              <a:blip r:embed="rId7">
                <a:alphaModFix/>
              </a:blip>
              <a:srcRect b="0" l="0" r="0" t="0"/>
              <a:stretch/>
            </p:blipFill>
            <p:spPr>
              <a:xfrm>
                <a:off x="12542320" y="10020960"/>
                <a:ext cx="659520" cy="659520"/>
              </a:xfrm>
              <a:prstGeom prst="rect">
                <a:avLst/>
              </a:prstGeom>
              <a:noFill/>
              <a:ln>
                <a:noFill/>
              </a:ln>
            </p:spPr>
          </p:pic>
        </p:grpSp>
      </p:grpSp>
      <p:sp>
        <p:nvSpPr>
          <p:cNvPr id="176" name="Google Shape;176;p7"/>
          <p:cNvSpPr/>
          <p:nvPr/>
        </p:nvSpPr>
        <p:spPr>
          <a:xfrm>
            <a:off x="11582400" y="1960755"/>
            <a:ext cx="1219200" cy="1219200"/>
          </a:xfrm>
          <a:prstGeom prst="frame">
            <a:avLst>
              <a:gd fmla="val 20477" name="adj1"/>
            </a:avLst>
          </a:prstGeom>
          <a:solidFill>
            <a:schemeClr val="accent2">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77" name="Google Shape;177;p7"/>
          <p:cNvSpPr/>
          <p:nvPr/>
        </p:nvSpPr>
        <p:spPr>
          <a:xfrm>
            <a:off x="11382806" y="8570252"/>
            <a:ext cx="399188" cy="399188"/>
          </a:xfrm>
          <a:prstGeom prst="plus">
            <a:avLst>
              <a:gd fmla="val 32596" name="adj"/>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178" name="Google Shape;178;p7"/>
          <p:cNvSpPr/>
          <p:nvPr/>
        </p:nvSpPr>
        <p:spPr>
          <a:xfrm>
            <a:off x="1825624" y="2438411"/>
            <a:ext cx="1823400" cy="1823400"/>
          </a:xfrm>
          <a:prstGeom prst="ellipse">
            <a:avLst/>
          </a:prstGeom>
          <a:gradFill>
            <a:gsLst>
              <a:gs pos="0">
                <a:srgbClr val="FF910B"/>
              </a:gs>
              <a:gs pos="44000">
                <a:srgbClr val="F0A202">
                  <a:alpha val="65098"/>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pic>
        <p:nvPicPr>
          <p:cNvPr id="179" name="Google Shape;179;p7"/>
          <p:cNvPicPr preferRelativeResize="0"/>
          <p:nvPr/>
        </p:nvPicPr>
        <p:blipFill rotWithShape="1">
          <a:blip r:embed="rId8">
            <a:alphaModFix/>
          </a:blip>
          <a:srcRect b="34463" l="27500" r="31829" t="0"/>
          <a:stretch/>
        </p:blipFill>
        <p:spPr>
          <a:xfrm>
            <a:off x="17687176" y="206544"/>
            <a:ext cx="796801" cy="719027"/>
          </a:xfrm>
          <a:prstGeom prst="rect">
            <a:avLst/>
          </a:prstGeom>
          <a:noFill/>
          <a:ln>
            <a:noFill/>
          </a:ln>
        </p:spPr>
      </p:pic>
      <p:sp>
        <p:nvSpPr>
          <p:cNvPr id="180" name="Google Shape;180;p7"/>
          <p:cNvSpPr txBox="1"/>
          <p:nvPr/>
        </p:nvSpPr>
        <p:spPr>
          <a:xfrm>
            <a:off x="18501925" y="3506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dk1"/>
                </a:solidFill>
                <a:latin typeface="Heebo"/>
                <a:ea typeface="Heebo"/>
                <a:cs typeface="Heebo"/>
                <a:sym typeface="Heebo"/>
              </a:rPr>
              <a:t>BRANDING | MARKETING | ADVERTISING</a:t>
            </a:r>
            <a:endParaRPr b="1" i="0" sz="2200" u="none" cap="none" strike="noStrike">
              <a:solidFill>
                <a:schemeClr val="dk1"/>
              </a:solidFill>
              <a:latin typeface="Heebo"/>
              <a:ea typeface="Heebo"/>
              <a:cs typeface="Heebo"/>
              <a:sym typeface="Heebo"/>
            </a:endParaRPr>
          </a:p>
        </p:txBody>
      </p:sp>
      <p:sp>
        <p:nvSpPr>
          <p:cNvPr id="181" name="Google Shape;181;p7"/>
          <p:cNvSpPr txBox="1"/>
          <p:nvPr/>
        </p:nvSpPr>
        <p:spPr>
          <a:xfrm>
            <a:off x="1722994" y="1453685"/>
            <a:ext cx="6824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ID" sz="2600" u="none" cap="none" strike="noStrike">
                <a:solidFill>
                  <a:schemeClr val="accent1"/>
                </a:solidFill>
                <a:latin typeface="Heebo"/>
                <a:ea typeface="Heebo"/>
                <a:cs typeface="Heebo"/>
                <a:sym typeface="Heebo"/>
              </a:rPr>
              <a:t>“Get Found • Get Trusted • Get Customers”</a:t>
            </a:r>
            <a:endParaRPr b="0" i="0" sz="2600" u="none" cap="none" strike="noStrike">
              <a:solidFill>
                <a:schemeClr val="accent1"/>
              </a:solidFill>
              <a:latin typeface="Heebo"/>
              <a:ea typeface="Heebo"/>
              <a:cs typeface="Heebo"/>
              <a:sym typeface="Heebo"/>
            </a:endParaRPr>
          </a:p>
        </p:txBody>
      </p:sp>
      <p:sp>
        <p:nvSpPr>
          <p:cNvPr id="182" name="Google Shape;182;p7"/>
          <p:cNvSpPr txBox="1"/>
          <p:nvPr/>
        </p:nvSpPr>
        <p:spPr>
          <a:xfrm>
            <a:off x="2283285" y="2719164"/>
            <a:ext cx="91491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ID" sz="8800" u="none" cap="none" strike="noStrike">
                <a:solidFill>
                  <a:schemeClr val="accent1"/>
                </a:solidFill>
                <a:latin typeface="Inter SemiBold"/>
                <a:ea typeface="Inter SemiBold"/>
                <a:cs typeface="Inter SemiBold"/>
                <a:sym typeface="Inter SemiBold"/>
              </a:rPr>
              <a:t>The </a:t>
            </a:r>
            <a:r>
              <a:rPr b="0" i="0" lang="en-ID" sz="8800" u="none" cap="none" strike="noStrike">
                <a:solidFill>
                  <a:srgbClr val="FF910B"/>
                </a:solidFill>
                <a:latin typeface="Inter SemiBold"/>
                <a:ea typeface="Inter SemiBold"/>
                <a:cs typeface="Inter SemiBold"/>
                <a:sym typeface="Inter SemiBold"/>
              </a:rPr>
              <a:t>Challenges</a:t>
            </a:r>
            <a:endParaRPr b="0" i="0" sz="8800" u="none" cap="none" strike="noStrike">
              <a:solidFill>
                <a:srgbClr val="FF910B"/>
              </a:solidFill>
              <a:latin typeface="Inter SemiBold"/>
              <a:ea typeface="Inter SemiBold"/>
              <a:cs typeface="Inter SemiBold"/>
              <a:sym typeface="Inter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
          <p:cNvSpPr/>
          <p:nvPr/>
        </p:nvSpPr>
        <p:spPr>
          <a:xfrm>
            <a:off x="12190054" y="0"/>
            <a:ext cx="12191740" cy="7467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188" name="Google Shape;188;p4"/>
          <p:cNvSpPr/>
          <p:nvPr/>
        </p:nvSpPr>
        <p:spPr>
          <a:xfrm>
            <a:off x="606425" y="5187800"/>
            <a:ext cx="10865400" cy="1823400"/>
          </a:xfrm>
          <a:prstGeom prst="roundRect">
            <a:avLst>
              <a:gd fmla="val 9136"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189" name="Google Shape;189;p4"/>
          <p:cNvSpPr/>
          <p:nvPr/>
        </p:nvSpPr>
        <p:spPr>
          <a:xfrm>
            <a:off x="606425" y="3072250"/>
            <a:ext cx="10865400" cy="1823400"/>
          </a:xfrm>
          <a:prstGeom prst="roundRect">
            <a:avLst>
              <a:gd fmla="val 5999" name="adj"/>
            </a:avLst>
          </a:prstGeom>
          <a:solidFill>
            <a:schemeClr val="accent1"/>
          </a:solidFill>
          <a:ln>
            <a:noFill/>
          </a:ln>
          <a:effectLst>
            <a:outerShdw blurRad="266700" rotWithShape="0" algn="ctr" dir="5400000" dist="50800">
              <a:schemeClr val="accent1">
                <a:alpha val="32156"/>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190" name="Google Shape;190;p4"/>
          <p:cNvGrpSpPr/>
          <p:nvPr/>
        </p:nvGrpSpPr>
        <p:grpSpPr>
          <a:xfrm>
            <a:off x="899868" y="3198500"/>
            <a:ext cx="10572415" cy="1529575"/>
            <a:chOff x="899766" y="2042825"/>
            <a:chExt cx="8879159" cy="1529575"/>
          </a:xfrm>
        </p:grpSpPr>
        <p:grpSp>
          <p:nvGrpSpPr>
            <p:cNvPr id="191" name="Google Shape;191;p4"/>
            <p:cNvGrpSpPr/>
            <p:nvPr/>
          </p:nvGrpSpPr>
          <p:grpSpPr>
            <a:xfrm>
              <a:off x="1825625" y="2042825"/>
              <a:ext cx="7953300" cy="1529575"/>
              <a:chOff x="9710598" y="7813666"/>
              <a:chExt cx="7953300" cy="1529575"/>
            </a:xfrm>
          </p:grpSpPr>
          <p:sp>
            <p:nvSpPr>
              <p:cNvPr id="192" name="Google Shape;192;p4"/>
              <p:cNvSpPr txBox="1"/>
              <p:nvPr/>
            </p:nvSpPr>
            <p:spPr>
              <a:xfrm>
                <a:off x="9710598" y="8370341"/>
                <a:ext cx="7953300" cy="9729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chemeClr val="dk1"/>
                  </a:buClr>
                  <a:buSzPts val="1100"/>
                  <a:buFont typeface="Arial"/>
                  <a:buNone/>
                </a:pPr>
                <a:r>
                  <a:rPr lang="en-ID" sz="2600">
                    <a:solidFill>
                      <a:schemeClr val="lt1"/>
                    </a:solidFill>
                    <a:latin typeface="Heebo"/>
                    <a:ea typeface="Heebo"/>
                    <a:cs typeface="Heebo"/>
                    <a:sym typeface="Heebo"/>
                  </a:rPr>
                  <a:t>A significant 40% increase in booked appointments per month.</a:t>
                </a:r>
                <a:endParaRPr sz="2600">
                  <a:solidFill>
                    <a:schemeClr val="lt1"/>
                  </a:solidFill>
                  <a:latin typeface="Heebo"/>
                  <a:ea typeface="Heebo"/>
                  <a:cs typeface="Heebo"/>
                  <a:sym typeface="Heebo"/>
                </a:endParaRPr>
              </a:p>
              <a:p>
                <a:pPr indent="0" lvl="0" marL="0" rtl="0" algn="l">
                  <a:lnSpc>
                    <a:spcPct val="120000"/>
                  </a:lnSpc>
                  <a:spcBef>
                    <a:spcPts val="0"/>
                  </a:spcBef>
                  <a:spcAft>
                    <a:spcPts val="0"/>
                  </a:spcAft>
                  <a:buClr>
                    <a:schemeClr val="dk1"/>
                  </a:buClr>
                  <a:buSzPts val="1100"/>
                  <a:buFont typeface="Arial"/>
                  <a:buNone/>
                </a:pPr>
                <a:r>
                  <a:rPr lang="en-ID" sz="2600">
                    <a:solidFill>
                      <a:schemeClr val="lt1"/>
                    </a:solidFill>
                    <a:latin typeface="Heebo"/>
                    <a:ea typeface="Heebo"/>
                    <a:cs typeface="Heebo"/>
                    <a:sym typeface="Heebo"/>
                  </a:rPr>
                  <a:t>A drastic reduction in no-show rates to below 35%.</a:t>
                </a:r>
                <a:endParaRPr sz="2600">
                  <a:solidFill>
                    <a:schemeClr val="lt1"/>
                  </a:solidFill>
                  <a:latin typeface="Heebo"/>
                  <a:ea typeface="Heebo"/>
                  <a:cs typeface="Heebo"/>
                  <a:sym typeface="Heebo"/>
                </a:endParaRPr>
              </a:p>
            </p:txBody>
          </p:sp>
          <p:sp>
            <p:nvSpPr>
              <p:cNvPr id="193" name="Google Shape;193;p4"/>
              <p:cNvSpPr txBox="1"/>
              <p:nvPr/>
            </p:nvSpPr>
            <p:spPr>
              <a:xfrm>
                <a:off x="9710602" y="7813666"/>
                <a:ext cx="77184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lt1"/>
                    </a:solidFill>
                    <a:latin typeface="Heebo"/>
                    <a:ea typeface="Heebo"/>
                    <a:cs typeface="Heebo"/>
                    <a:sym typeface="Heebo"/>
                  </a:rPr>
                  <a:t>Dominate 3-5 Mile Radius From Each Location:</a:t>
                </a:r>
                <a:endParaRPr b="1" i="0" sz="2600" u="none" cap="none" strike="noStrike">
                  <a:solidFill>
                    <a:schemeClr val="lt1"/>
                  </a:solidFill>
                  <a:latin typeface="Heebo"/>
                  <a:ea typeface="Heebo"/>
                  <a:cs typeface="Heebo"/>
                  <a:sym typeface="Heebo"/>
                </a:endParaRPr>
              </a:p>
            </p:txBody>
          </p:sp>
        </p:grpSp>
        <p:pic>
          <p:nvPicPr>
            <p:cNvPr id="194" name="Google Shape;194;p4"/>
            <p:cNvPicPr preferRelativeResize="0"/>
            <p:nvPr/>
          </p:nvPicPr>
          <p:blipFill rotWithShape="1">
            <a:blip r:embed="rId3">
              <a:alphaModFix/>
            </a:blip>
            <a:srcRect b="0" l="0" r="0" t="0"/>
            <a:stretch/>
          </p:blipFill>
          <p:spPr>
            <a:xfrm>
              <a:off x="899766" y="2271435"/>
              <a:ext cx="609603" cy="609603"/>
            </a:xfrm>
            <a:prstGeom prst="rect">
              <a:avLst/>
            </a:prstGeom>
            <a:noFill/>
            <a:ln>
              <a:noFill/>
            </a:ln>
          </p:spPr>
        </p:pic>
      </p:grpSp>
      <p:grpSp>
        <p:nvGrpSpPr>
          <p:cNvPr id="195" name="Google Shape;195;p4"/>
          <p:cNvGrpSpPr/>
          <p:nvPr/>
        </p:nvGrpSpPr>
        <p:grpSpPr>
          <a:xfrm>
            <a:off x="835248" y="5359405"/>
            <a:ext cx="9764375" cy="982891"/>
            <a:chOff x="1406940" y="5449796"/>
            <a:chExt cx="7882760" cy="982891"/>
          </a:xfrm>
        </p:grpSpPr>
        <p:grpSp>
          <p:nvGrpSpPr>
            <p:cNvPr id="196" name="Google Shape;196;p4"/>
            <p:cNvGrpSpPr/>
            <p:nvPr/>
          </p:nvGrpSpPr>
          <p:grpSpPr>
            <a:xfrm>
              <a:off x="2228300" y="5449796"/>
              <a:ext cx="7061400" cy="982891"/>
              <a:chOff x="10760973" y="7338306"/>
              <a:chExt cx="7061400" cy="982891"/>
            </a:xfrm>
          </p:grpSpPr>
          <p:sp>
            <p:nvSpPr>
              <p:cNvPr id="197" name="Google Shape;197;p4"/>
              <p:cNvSpPr txBox="1"/>
              <p:nvPr/>
            </p:nvSpPr>
            <p:spPr>
              <a:xfrm>
                <a:off x="10760973" y="7828597"/>
                <a:ext cx="7061400" cy="4926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chemeClr val="dk1"/>
                  </a:buClr>
                  <a:buSzPts val="1100"/>
                  <a:buFont typeface="Arial"/>
                  <a:buNone/>
                </a:pPr>
                <a:r>
                  <a:rPr lang="en-ID" sz="2600">
                    <a:solidFill>
                      <a:schemeClr val="dk1"/>
                    </a:solidFill>
                    <a:latin typeface="Heebo"/>
                    <a:ea typeface="Heebo"/>
                    <a:cs typeface="Heebo"/>
                    <a:sym typeface="Heebo"/>
                  </a:rPr>
                  <a:t>A drastic reduction in no-show rates to below 35%.</a:t>
                </a:r>
                <a:endParaRPr sz="2600">
                  <a:solidFill>
                    <a:schemeClr val="dk1"/>
                  </a:solidFill>
                  <a:latin typeface="Heebo"/>
                  <a:ea typeface="Heebo"/>
                  <a:cs typeface="Heebo"/>
                  <a:sym typeface="Heebo"/>
                </a:endParaRPr>
              </a:p>
            </p:txBody>
          </p:sp>
          <p:sp>
            <p:nvSpPr>
              <p:cNvPr id="198" name="Google Shape;198;p4"/>
              <p:cNvSpPr txBox="1"/>
              <p:nvPr/>
            </p:nvSpPr>
            <p:spPr>
              <a:xfrm>
                <a:off x="10791584" y="7338306"/>
                <a:ext cx="6824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ID" sz="2600">
                    <a:solidFill>
                      <a:schemeClr val="dk1"/>
                    </a:solidFill>
                    <a:latin typeface="Heebo"/>
                    <a:ea typeface="Heebo"/>
                    <a:cs typeface="Heebo"/>
                    <a:sym typeface="Heebo"/>
                  </a:rPr>
                  <a:t>Appointments Kept:</a:t>
                </a:r>
                <a:endParaRPr b="1" i="0" sz="2600" u="none" cap="none" strike="noStrike">
                  <a:solidFill>
                    <a:schemeClr val="dk1"/>
                  </a:solidFill>
                  <a:latin typeface="Heebo"/>
                  <a:ea typeface="Heebo"/>
                  <a:cs typeface="Heebo"/>
                  <a:sym typeface="Heebo"/>
                </a:endParaRPr>
              </a:p>
            </p:txBody>
          </p:sp>
        </p:grpSp>
        <p:pic>
          <p:nvPicPr>
            <p:cNvPr id="199" name="Google Shape;199;p4"/>
            <p:cNvPicPr preferRelativeResize="0"/>
            <p:nvPr/>
          </p:nvPicPr>
          <p:blipFill rotWithShape="1">
            <a:blip r:embed="rId4">
              <a:alphaModFix/>
            </a:blip>
            <a:srcRect b="0" l="0" r="0" t="0"/>
            <a:stretch/>
          </p:blipFill>
          <p:spPr>
            <a:xfrm>
              <a:off x="1406940" y="5729641"/>
              <a:ext cx="614794" cy="614799"/>
            </a:xfrm>
            <a:prstGeom prst="rect">
              <a:avLst/>
            </a:prstGeom>
            <a:noFill/>
            <a:ln>
              <a:noFill/>
            </a:ln>
          </p:spPr>
        </p:pic>
      </p:grpSp>
      <p:sp>
        <p:nvSpPr>
          <p:cNvPr id="200" name="Google Shape;200;p4"/>
          <p:cNvSpPr txBox="1"/>
          <p:nvPr/>
        </p:nvSpPr>
        <p:spPr>
          <a:xfrm>
            <a:off x="13921342" y="2193652"/>
            <a:ext cx="6824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ID" sz="2600" u="none" cap="none" strike="noStrike">
                <a:solidFill>
                  <a:schemeClr val="lt1"/>
                </a:solidFill>
                <a:latin typeface="Heebo"/>
                <a:ea typeface="Heebo"/>
                <a:cs typeface="Heebo"/>
                <a:sym typeface="Heebo"/>
              </a:rPr>
              <a:t>“Get Found • Get Trusted • Get Customers”</a:t>
            </a:r>
            <a:endParaRPr b="0" i="1" sz="2600" u="none" cap="none" strike="noStrike">
              <a:solidFill>
                <a:schemeClr val="lt1"/>
              </a:solidFill>
              <a:latin typeface="Heebo"/>
              <a:ea typeface="Heebo"/>
              <a:cs typeface="Heebo"/>
              <a:sym typeface="Heebo"/>
            </a:endParaRPr>
          </a:p>
        </p:txBody>
      </p:sp>
      <p:grpSp>
        <p:nvGrpSpPr>
          <p:cNvPr id="201" name="Google Shape;201;p4"/>
          <p:cNvGrpSpPr/>
          <p:nvPr/>
        </p:nvGrpSpPr>
        <p:grpSpPr>
          <a:xfrm>
            <a:off x="12967100" y="8229600"/>
            <a:ext cx="10865400" cy="3002275"/>
            <a:chOff x="12969046" y="7394383"/>
            <a:chExt cx="10865400" cy="3002275"/>
          </a:xfrm>
        </p:grpSpPr>
        <p:grpSp>
          <p:nvGrpSpPr>
            <p:cNvPr id="202" name="Google Shape;202;p4"/>
            <p:cNvGrpSpPr/>
            <p:nvPr/>
          </p:nvGrpSpPr>
          <p:grpSpPr>
            <a:xfrm>
              <a:off x="12969046" y="8229608"/>
              <a:ext cx="10865400" cy="2167050"/>
              <a:chOff x="10510008" y="7356484"/>
              <a:chExt cx="10865400" cy="2167050"/>
            </a:xfrm>
          </p:grpSpPr>
          <p:sp>
            <p:nvSpPr>
              <p:cNvPr id="203" name="Google Shape;203;p4"/>
              <p:cNvSpPr txBox="1"/>
              <p:nvPr/>
            </p:nvSpPr>
            <p:spPr>
              <a:xfrm>
                <a:off x="10510008" y="8070634"/>
                <a:ext cx="10865400" cy="145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lang="en-ID" sz="2600">
                    <a:solidFill>
                      <a:schemeClr val="dk1"/>
                    </a:solidFill>
                    <a:latin typeface="Heebo"/>
                    <a:ea typeface="Heebo"/>
                    <a:cs typeface="Heebo"/>
                    <a:sym typeface="Heebo"/>
                  </a:rPr>
                  <a:t>We addressed these problems with their AIC initiative, a robust turnkey solution that offloads the burdens of marketing, appointment setting,</a:t>
                </a:r>
                <a:endParaRPr sz="2600">
                  <a:solidFill>
                    <a:schemeClr val="dk1"/>
                  </a:solidFill>
                  <a:latin typeface="Heebo"/>
                  <a:ea typeface="Heebo"/>
                  <a:cs typeface="Heebo"/>
                  <a:sym typeface="Heebo"/>
                </a:endParaRPr>
              </a:p>
              <a:p>
                <a:pPr indent="0" lvl="0" marL="0" marR="0" rtl="0" algn="l">
                  <a:lnSpc>
                    <a:spcPct val="120000"/>
                  </a:lnSpc>
                  <a:spcBef>
                    <a:spcPts val="0"/>
                  </a:spcBef>
                  <a:spcAft>
                    <a:spcPts val="0"/>
                  </a:spcAft>
                  <a:buClr>
                    <a:srgbClr val="000000"/>
                  </a:buClr>
                  <a:buSzPts val="2600"/>
                  <a:buFont typeface="Arial"/>
                  <a:buNone/>
                </a:pPr>
                <a:r>
                  <a:rPr lang="en-ID" sz="2600">
                    <a:solidFill>
                      <a:schemeClr val="dk1"/>
                    </a:solidFill>
                    <a:latin typeface="Heebo"/>
                    <a:ea typeface="Heebo"/>
                    <a:cs typeface="Heebo"/>
                    <a:sym typeface="Heebo"/>
                  </a:rPr>
                  <a:t>and patient follow-ups from clinic staff.</a:t>
                </a:r>
                <a:endParaRPr sz="2600">
                  <a:solidFill>
                    <a:schemeClr val="dk1"/>
                  </a:solidFill>
                  <a:latin typeface="Heebo"/>
                  <a:ea typeface="Heebo"/>
                  <a:cs typeface="Heebo"/>
                  <a:sym typeface="Heebo"/>
                </a:endParaRPr>
              </a:p>
            </p:txBody>
          </p:sp>
          <p:sp>
            <p:nvSpPr>
              <p:cNvPr id="204" name="Google Shape;204;p4"/>
              <p:cNvSpPr txBox="1"/>
              <p:nvPr/>
            </p:nvSpPr>
            <p:spPr>
              <a:xfrm>
                <a:off x="10510008" y="7356484"/>
                <a:ext cx="105723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dk1"/>
                    </a:solidFill>
                    <a:latin typeface="Heebo"/>
                    <a:ea typeface="Heebo"/>
                    <a:cs typeface="Heebo"/>
                    <a:sym typeface="Heebo"/>
                  </a:rPr>
                  <a:t>Digital Marketing is the BEST way to unlock local growth.</a:t>
                </a:r>
                <a:endParaRPr b="1" i="0" sz="2600" u="none" cap="none" strike="noStrike">
                  <a:solidFill>
                    <a:schemeClr val="dk1"/>
                  </a:solidFill>
                  <a:latin typeface="Heebo"/>
                  <a:ea typeface="Heebo"/>
                  <a:cs typeface="Heebo"/>
                  <a:sym typeface="Heebo"/>
                </a:endParaRPr>
              </a:p>
            </p:txBody>
          </p:sp>
        </p:grpSp>
        <p:pic>
          <p:nvPicPr>
            <p:cNvPr id="205" name="Google Shape;205;p4"/>
            <p:cNvPicPr preferRelativeResize="0"/>
            <p:nvPr/>
          </p:nvPicPr>
          <p:blipFill rotWithShape="1">
            <a:blip r:embed="rId5">
              <a:alphaModFix/>
            </a:blip>
            <a:srcRect b="0" l="0" r="0" t="0"/>
            <a:stretch/>
          </p:blipFill>
          <p:spPr>
            <a:xfrm>
              <a:off x="13011579" y="7394383"/>
              <a:ext cx="614794" cy="614799"/>
            </a:xfrm>
            <a:prstGeom prst="rect">
              <a:avLst/>
            </a:prstGeom>
            <a:noFill/>
            <a:ln>
              <a:noFill/>
            </a:ln>
          </p:spPr>
        </p:pic>
      </p:grpSp>
      <p:sp>
        <p:nvSpPr>
          <p:cNvPr id="206" name="Google Shape;206;p4"/>
          <p:cNvSpPr/>
          <p:nvPr/>
        </p:nvSpPr>
        <p:spPr>
          <a:xfrm>
            <a:off x="22531322" y="11734800"/>
            <a:ext cx="1219200" cy="1219200"/>
          </a:xfrm>
          <a:prstGeom prst="frame">
            <a:avLst>
              <a:gd fmla="val 20477" name="adj1"/>
            </a:avLst>
          </a:prstGeom>
          <a:solidFill>
            <a:schemeClr val="accent2">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07" name="Google Shape;207;p4"/>
          <p:cNvSpPr/>
          <p:nvPr/>
        </p:nvSpPr>
        <p:spPr>
          <a:xfrm>
            <a:off x="13411211" y="3050711"/>
            <a:ext cx="1823400" cy="1823400"/>
          </a:xfrm>
          <a:prstGeom prst="ellipse">
            <a:avLst/>
          </a:prstGeom>
          <a:gradFill>
            <a:gsLst>
              <a:gs pos="0">
                <a:srgbClr val="FF910B"/>
              </a:gs>
              <a:gs pos="44000">
                <a:srgbClr val="F0A202">
                  <a:alpha val="65098"/>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208" name="Google Shape;208;p4"/>
          <p:cNvSpPr txBox="1"/>
          <p:nvPr/>
        </p:nvSpPr>
        <p:spPr>
          <a:xfrm>
            <a:off x="13868873" y="3331464"/>
            <a:ext cx="91491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ID" sz="8800" u="none" cap="none" strike="noStrike">
                <a:solidFill>
                  <a:schemeClr val="lt1"/>
                </a:solidFill>
                <a:latin typeface="Inter SemiBold"/>
                <a:ea typeface="Inter SemiBold"/>
                <a:cs typeface="Inter SemiBold"/>
                <a:sym typeface="Inter SemiBold"/>
              </a:rPr>
              <a:t>The</a:t>
            </a:r>
            <a:r>
              <a:rPr b="0" i="0" lang="en-ID" sz="8800" u="none" cap="none" strike="noStrike">
                <a:solidFill>
                  <a:schemeClr val="accent1"/>
                </a:solidFill>
                <a:latin typeface="Inter SemiBold"/>
                <a:ea typeface="Inter SemiBold"/>
                <a:cs typeface="Inter SemiBold"/>
                <a:sym typeface="Inter SemiBold"/>
              </a:rPr>
              <a:t> </a:t>
            </a:r>
            <a:r>
              <a:rPr b="0" i="0" lang="en-ID" sz="8800" u="none" cap="none" strike="noStrike">
                <a:solidFill>
                  <a:srgbClr val="FF910B"/>
                </a:solidFill>
                <a:latin typeface="Inter SemiBold"/>
                <a:ea typeface="Inter SemiBold"/>
                <a:cs typeface="Inter SemiBold"/>
                <a:sym typeface="Inter SemiBold"/>
              </a:rPr>
              <a:t>Solution</a:t>
            </a:r>
            <a:endParaRPr b="0" i="0" sz="8800" u="none" cap="none" strike="noStrike">
              <a:solidFill>
                <a:srgbClr val="FF910B"/>
              </a:solidFill>
              <a:latin typeface="Inter SemiBold"/>
              <a:ea typeface="Inter SemiBold"/>
              <a:cs typeface="Inter SemiBold"/>
              <a:sym typeface="Inter SemiBold"/>
            </a:endParaRPr>
          </a:p>
        </p:txBody>
      </p:sp>
      <p:sp>
        <p:nvSpPr>
          <p:cNvPr id="209" name="Google Shape;209;p4"/>
          <p:cNvSpPr/>
          <p:nvPr/>
        </p:nvSpPr>
        <p:spPr>
          <a:xfrm>
            <a:off x="606750" y="9526200"/>
            <a:ext cx="10865400" cy="1823400"/>
          </a:xfrm>
          <a:prstGeom prst="roundRect">
            <a:avLst>
              <a:gd fmla="val 9136"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210" name="Google Shape;210;p4"/>
          <p:cNvSpPr/>
          <p:nvPr/>
        </p:nvSpPr>
        <p:spPr>
          <a:xfrm>
            <a:off x="606425" y="7303350"/>
            <a:ext cx="10865400" cy="1823400"/>
          </a:xfrm>
          <a:prstGeom prst="roundRect">
            <a:avLst>
              <a:gd fmla="val 5999" name="adj"/>
            </a:avLst>
          </a:prstGeom>
          <a:solidFill>
            <a:srgbClr val="FF9900"/>
          </a:solidFill>
          <a:ln>
            <a:noFill/>
          </a:ln>
          <a:effectLst>
            <a:outerShdw blurRad="266700" rotWithShape="0" algn="ctr" dir="5400000" dist="50800">
              <a:schemeClr val="accent1">
                <a:alpha val="32156"/>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211" name="Google Shape;211;p4"/>
          <p:cNvGrpSpPr/>
          <p:nvPr/>
        </p:nvGrpSpPr>
        <p:grpSpPr>
          <a:xfrm>
            <a:off x="1969026" y="7463263"/>
            <a:ext cx="9469994" cy="1529575"/>
            <a:chOff x="9710598" y="7813666"/>
            <a:chExt cx="7953300" cy="1529575"/>
          </a:xfrm>
        </p:grpSpPr>
        <p:sp>
          <p:nvSpPr>
            <p:cNvPr id="212" name="Google Shape;212;p4"/>
            <p:cNvSpPr txBox="1"/>
            <p:nvPr/>
          </p:nvSpPr>
          <p:spPr>
            <a:xfrm>
              <a:off x="9710598" y="8370341"/>
              <a:ext cx="7953300" cy="9729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chemeClr val="dk1"/>
                </a:buClr>
                <a:buSzPts val="1100"/>
                <a:buFont typeface="Arial"/>
                <a:buNone/>
              </a:pPr>
              <a:r>
                <a:rPr lang="en-ID" sz="2600">
                  <a:solidFill>
                    <a:schemeClr val="dk1"/>
                  </a:solidFill>
                  <a:latin typeface="Heebo"/>
                  <a:ea typeface="Heebo"/>
                  <a:cs typeface="Heebo"/>
                  <a:sym typeface="Heebo"/>
                </a:rPr>
                <a:t>A notable financial gain, with $102,000 accumulated in revenue in under two months.</a:t>
              </a:r>
              <a:endParaRPr sz="2600">
                <a:solidFill>
                  <a:schemeClr val="lt1"/>
                </a:solidFill>
                <a:latin typeface="Heebo"/>
                <a:ea typeface="Heebo"/>
                <a:cs typeface="Heebo"/>
                <a:sym typeface="Heebo"/>
              </a:endParaRPr>
            </a:p>
          </p:txBody>
        </p:sp>
        <p:sp>
          <p:nvSpPr>
            <p:cNvPr id="213" name="Google Shape;213;p4"/>
            <p:cNvSpPr txBox="1"/>
            <p:nvPr/>
          </p:nvSpPr>
          <p:spPr>
            <a:xfrm>
              <a:off x="9710602" y="7813666"/>
              <a:ext cx="77184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ID" sz="2600">
                  <a:solidFill>
                    <a:schemeClr val="lt1"/>
                  </a:solidFill>
                  <a:latin typeface="Heebo"/>
                  <a:ea typeface="Heebo"/>
                  <a:cs typeface="Heebo"/>
                  <a:sym typeface="Heebo"/>
                </a:rPr>
                <a:t>Fast Revenue Growth:</a:t>
              </a:r>
              <a:endParaRPr b="1" i="0" sz="2600" u="none" cap="none" strike="noStrike">
                <a:solidFill>
                  <a:schemeClr val="lt1"/>
                </a:solidFill>
                <a:latin typeface="Heebo"/>
                <a:ea typeface="Heebo"/>
                <a:cs typeface="Heebo"/>
                <a:sym typeface="Heebo"/>
              </a:endParaRPr>
            </a:p>
          </p:txBody>
        </p:sp>
      </p:grpSp>
      <p:pic>
        <p:nvPicPr>
          <p:cNvPr id="214" name="Google Shape;214;p4"/>
          <p:cNvPicPr preferRelativeResize="0"/>
          <p:nvPr/>
        </p:nvPicPr>
        <p:blipFill rotWithShape="1">
          <a:blip r:embed="rId6">
            <a:alphaModFix/>
          </a:blip>
          <a:srcRect b="34463" l="27500" r="31829" t="0"/>
          <a:stretch/>
        </p:blipFill>
        <p:spPr>
          <a:xfrm>
            <a:off x="17687176" y="206544"/>
            <a:ext cx="796801" cy="719027"/>
          </a:xfrm>
          <a:prstGeom prst="rect">
            <a:avLst/>
          </a:prstGeom>
          <a:noFill/>
          <a:ln>
            <a:noFill/>
          </a:ln>
        </p:spPr>
      </p:pic>
      <p:sp>
        <p:nvSpPr>
          <p:cNvPr id="215" name="Google Shape;215;p4"/>
          <p:cNvSpPr txBox="1"/>
          <p:nvPr/>
        </p:nvSpPr>
        <p:spPr>
          <a:xfrm>
            <a:off x="18501925" y="3506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lt1"/>
                </a:solidFill>
                <a:latin typeface="Heebo"/>
                <a:ea typeface="Heebo"/>
                <a:cs typeface="Heebo"/>
                <a:sym typeface="Heebo"/>
              </a:rPr>
              <a:t>BRANDING | MARKETING | ADVERTISING</a:t>
            </a:r>
            <a:endParaRPr b="1" i="0" sz="2200" u="none" cap="none" strike="noStrike">
              <a:solidFill>
                <a:schemeClr val="lt1"/>
              </a:solidFill>
              <a:latin typeface="Heebo"/>
              <a:ea typeface="Heebo"/>
              <a:cs typeface="Heebo"/>
              <a:sym typeface="Heebo"/>
            </a:endParaRPr>
          </a:p>
        </p:txBody>
      </p:sp>
      <p:pic>
        <p:nvPicPr>
          <p:cNvPr id="216" name="Google Shape;216;p4"/>
          <p:cNvPicPr preferRelativeResize="0"/>
          <p:nvPr/>
        </p:nvPicPr>
        <p:blipFill rotWithShape="1">
          <a:blip r:embed="rId7">
            <a:alphaModFix/>
          </a:blip>
          <a:srcRect b="0" l="0" r="0" t="0"/>
          <a:stretch/>
        </p:blipFill>
        <p:spPr>
          <a:xfrm>
            <a:off x="976085" y="7614792"/>
            <a:ext cx="614799" cy="614799"/>
          </a:xfrm>
          <a:prstGeom prst="rect">
            <a:avLst/>
          </a:prstGeom>
          <a:noFill/>
          <a:ln>
            <a:noFill/>
          </a:ln>
        </p:spPr>
      </p:pic>
      <p:sp>
        <p:nvSpPr>
          <p:cNvPr id="217" name="Google Shape;217;p4"/>
          <p:cNvSpPr txBox="1"/>
          <p:nvPr/>
        </p:nvSpPr>
        <p:spPr>
          <a:xfrm>
            <a:off x="606750" y="1161600"/>
            <a:ext cx="108654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0" i="0" lang="en-ID" sz="8800" u="none" cap="none" strike="noStrike">
                <a:solidFill>
                  <a:schemeClr val="dk1"/>
                </a:solidFill>
                <a:latin typeface="Inter SemiBold"/>
                <a:ea typeface="Inter SemiBold"/>
                <a:cs typeface="Inter SemiBold"/>
                <a:sym typeface="Inter SemiBold"/>
              </a:rPr>
              <a:t>Client</a:t>
            </a:r>
            <a:r>
              <a:rPr b="0" i="0" lang="en-ID" sz="8800" u="none" cap="none" strike="noStrike">
                <a:solidFill>
                  <a:srgbClr val="FF910B"/>
                </a:solidFill>
                <a:latin typeface="Inter SemiBold"/>
                <a:ea typeface="Inter SemiBold"/>
                <a:cs typeface="Inter SemiBold"/>
                <a:sym typeface="Inter SemiBold"/>
              </a:rPr>
              <a:t> Success</a:t>
            </a:r>
            <a:endParaRPr b="0" i="0" sz="8800" u="none" cap="none" strike="noStrike">
              <a:solidFill>
                <a:srgbClr val="FF910B"/>
              </a:solidFill>
              <a:latin typeface="Inter SemiBold"/>
              <a:ea typeface="Inter SemiBold"/>
              <a:cs typeface="Inter SemiBold"/>
              <a:sym typeface="Inter SemiBold"/>
            </a:endParaRPr>
          </a:p>
        </p:txBody>
      </p:sp>
      <p:grpSp>
        <p:nvGrpSpPr>
          <p:cNvPr id="218" name="Google Shape;218;p4"/>
          <p:cNvGrpSpPr/>
          <p:nvPr/>
        </p:nvGrpSpPr>
        <p:grpSpPr>
          <a:xfrm>
            <a:off x="835258" y="9654800"/>
            <a:ext cx="10237340" cy="1463191"/>
            <a:chOff x="1406940" y="5449796"/>
            <a:chExt cx="7882760" cy="1463191"/>
          </a:xfrm>
        </p:grpSpPr>
        <p:grpSp>
          <p:nvGrpSpPr>
            <p:cNvPr id="219" name="Google Shape;219;p4"/>
            <p:cNvGrpSpPr/>
            <p:nvPr/>
          </p:nvGrpSpPr>
          <p:grpSpPr>
            <a:xfrm>
              <a:off x="2228300" y="5449796"/>
              <a:ext cx="7061400" cy="1463191"/>
              <a:chOff x="10760973" y="7338306"/>
              <a:chExt cx="7061400" cy="1463191"/>
            </a:xfrm>
          </p:grpSpPr>
          <p:sp>
            <p:nvSpPr>
              <p:cNvPr id="220" name="Google Shape;220;p4"/>
              <p:cNvSpPr txBox="1"/>
              <p:nvPr/>
            </p:nvSpPr>
            <p:spPr>
              <a:xfrm>
                <a:off x="10760973" y="7828597"/>
                <a:ext cx="7061400" cy="972900"/>
              </a:xfrm>
              <a:prstGeom prst="rect">
                <a:avLst/>
              </a:prstGeom>
              <a:noFill/>
              <a:ln>
                <a:noFill/>
              </a:ln>
            </p:spPr>
            <p:txBody>
              <a:bodyPr anchorCtr="0" anchor="t" bIns="45700" lIns="91425" spcFirstLastPara="1" rIns="91425" wrap="square" tIns="45700">
                <a:spAutoFit/>
              </a:bodyPr>
              <a:lstStyle/>
              <a:p>
                <a:pPr indent="0" lvl="0" marL="0" rtl="0" algn="l">
                  <a:lnSpc>
                    <a:spcPct val="120000"/>
                  </a:lnSpc>
                  <a:spcBef>
                    <a:spcPts val="0"/>
                  </a:spcBef>
                  <a:spcAft>
                    <a:spcPts val="0"/>
                  </a:spcAft>
                  <a:buClr>
                    <a:schemeClr val="dk1"/>
                  </a:buClr>
                  <a:buSzPts val="1100"/>
                  <a:buFont typeface="Arial"/>
                  <a:buNone/>
                </a:pPr>
                <a:r>
                  <a:rPr lang="en-ID" sz="2600">
                    <a:solidFill>
                      <a:schemeClr val="dk1"/>
                    </a:solidFill>
                    <a:latin typeface="Heebo"/>
                    <a:ea typeface="Heebo"/>
                    <a:cs typeface="Heebo"/>
                    <a:sym typeface="Heebo"/>
                  </a:rPr>
                  <a:t>Enhanced patient satisfaction, noted through improved service ratings.</a:t>
                </a:r>
                <a:endParaRPr b="0" i="0" sz="2600" u="none" cap="none" strike="noStrike">
                  <a:solidFill>
                    <a:schemeClr val="dk1"/>
                  </a:solidFill>
                  <a:latin typeface="Heebo"/>
                  <a:ea typeface="Heebo"/>
                  <a:cs typeface="Heebo"/>
                  <a:sym typeface="Heebo"/>
                </a:endParaRPr>
              </a:p>
            </p:txBody>
          </p:sp>
          <p:sp>
            <p:nvSpPr>
              <p:cNvPr id="221" name="Google Shape;221;p4"/>
              <p:cNvSpPr txBox="1"/>
              <p:nvPr/>
            </p:nvSpPr>
            <p:spPr>
              <a:xfrm>
                <a:off x="10791584" y="7338306"/>
                <a:ext cx="68247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lang="en-ID" sz="2600">
                    <a:solidFill>
                      <a:schemeClr val="dk1"/>
                    </a:solidFill>
                    <a:latin typeface="Heebo"/>
                    <a:ea typeface="Heebo"/>
                    <a:cs typeface="Heebo"/>
                    <a:sym typeface="Heebo"/>
                  </a:rPr>
                  <a:t>Built Client Trust and Referrals:</a:t>
                </a:r>
                <a:endParaRPr b="1" i="0" sz="2600" u="none" cap="none" strike="noStrike">
                  <a:solidFill>
                    <a:schemeClr val="dk1"/>
                  </a:solidFill>
                  <a:latin typeface="Heebo"/>
                  <a:ea typeface="Heebo"/>
                  <a:cs typeface="Heebo"/>
                  <a:sym typeface="Heebo"/>
                </a:endParaRPr>
              </a:p>
            </p:txBody>
          </p:sp>
        </p:grpSp>
        <p:pic>
          <p:nvPicPr>
            <p:cNvPr id="222" name="Google Shape;222;p4"/>
            <p:cNvPicPr preferRelativeResize="0"/>
            <p:nvPr/>
          </p:nvPicPr>
          <p:blipFill rotWithShape="1">
            <a:blip r:embed="rId4">
              <a:alphaModFix/>
            </a:blip>
            <a:srcRect b="0" l="0" r="0" t="0"/>
            <a:stretch/>
          </p:blipFill>
          <p:spPr>
            <a:xfrm>
              <a:off x="1406940" y="5729641"/>
              <a:ext cx="614794" cy="614799"/>
            </a:xfrm>
            <a:prstGeom prst="rect">
              <a:avLst/>
            </a:prstGeom>
            <a:noFill/>
            <a:ln>
              <a:noFill/>
            </a:ln>
          </p:spPr>
        </p:pic>
      </p:grpSp>
      <p:sp>
        <p:nvSpPr>
          <p:cNvPr id="223" name="Google Shape;223;p4"/>
          <p:cNvSpPr txBox="1"/>
          <p:nvPr/>
        </p:nvSpPr>
        <p:spPr>
          <a:xfrm>
            <a:off x="13043300" y="11734800"/>
            <a:ext cx="64059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lang="en-ID" sz="2200">
                <a:solidFill>
                  <a:schemeClr val="accent1"/>
                </a:solidFill>
                <a:latin typeface="Heebo"/>
                <a:ea typeface="Heebo"/>
                <a:cs typeface="Heebo"/>
                <a:sym typeface="Heebo"/>
              </a:rPr>
              <a:t>AIC = Appointments In Clinic</a:t>
            </a:r>
            <a:endParaRPr b="1" i="0" sz="2200" u="none" cap="none" strike="noStrike">
              <a:solidFill>
                <a:schemeClr val="accent1"/>
              </a:solidFill>
              <a:latin typeface="Heebo"/>
              <a:ea typeface="Heebo"/>
              <a:cs typeface="Heebo"/>
              <a:sym typeface="Heeb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8"/>
          <p:cNvSpPr/>
          <p:nvPr/>
        </p:nvSpPr>
        <p:spPr>
          <a:xfrm>
            <a:off x="10972800" y="5638800"/>
            <a:ext cx="13411200" cy="8077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229" name="Google Shape;229;p8"/>
          <p:cNvSpPr/>
          <p:nvPr/>
        </p:nvSpPr>
        <p:spPr>
          <a:xfrm>
            <a:off x="-22224" y="6248400"/>
            <a:ext cx="5507037" cy="74676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230" name="Google Shape;230;p8"/>
          <p:cNvSpPr/>
          <p:nvPr/>
        </p:nvSpPr>
        <p:spPr>
          <a:xfrm>
            <a:off x="5484812" y="0"/>
            <a:ext cx="5507037" cy="1371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grpSp>
        <p:nvGrpSpPr>
          <p:cNvPr id="231" name="Google Shape;231;p8"/>
          <p:cNvGrpSpPr/>
          <p:nvPr/>
        </p:nvGrpSpPr>
        <p:grpSpPr>
          <a:xfrm>
            <a:off x="12665150" y="6324598"/>
            <a:ext cx="10873477" cy="4861803"/>
            <a:chOff x="14532555" y="6324600"/>
            <a:chExt cx="8365500" cy="4861803"/>
          </a:xfrm>
        </p:grpSpPr>
        <p:grpSp>
          <p:nvGrpSpPr>
            <p:cNvPr id="232" name="Google Shape;232;p8"/>
            <p:cNvGrpSpPr/>
            <p:nvPr/>
          </p:nvGrpSpPr>
          <p:grpSpPr>
            <a:xfrm>
              <a:off x="14532555" y="7200025"/>
              <a:ext cx="8365500" cy="3986378"/>
              <a:chOff x="11464988" y="5756273"/>
              <a:chExt cx="8365500" cy="3986378"/>
            </a:xfrm>
          </p:grpSpPr>
          <p:sp>
            <p:nvSpPr>
              <p:cNvPr id="233" name="Google Shape;233;p8"/>
              <p:cNvSpPr txBox="1"/>
              <p:nvPr/>
            </p:nvSpPr>
            <p:spPr>
              <a:xfrm>
                <a:off x="11464988" y="6633451"/>
                <a:ext cx="8365500" cy="3109200"/>
              </a:xfrm>
              <a:prstGeom prst="rect">
                <a:avLst/>
              </a:prstGeom>
              <a:noFill/>
              <a:ln>
                <a:noFill/>
              </a:ln>
            </p:spPr>
            <p:txBody>
              <a:bodyPr anchorCtr="0" anchor="t" bIns="45700" lIns="91425" spcFirstLastPara="1" rIns="91425" wrap="square" tIns="45700">
                <a:spAutoFit/>
              </a:bodyPr>
              <a:lstStyle/>
              <a:p>
                <a:pPr indent="-406400" lvl="0" marL="457200" marR="0" rtl="0" algn="l">
                  <a:lnSpc>
                    <a:spcPct val="120000"/>
                  </a:lnSpc>
                  <a:spcBef>
                    <a:spcPts val="0"/>
                  </a:spcBef>
                  <a:spcAft>
                    <a:spcPts val="0"/>
                  </a:spcAft>
                  <a:buClr>
                    <a:schemeClr val="lt1"/>
                  </a:buClr>
                  <a:buSzPts val="2800"/>
                  <a:buFont typeface="Heebo"/>
                  <a:buChar char="●"/>
                </a:pPr>
                <a:r>
                  <a:rPr lang="en-ID" sz="2800">
                    <a:solidFill>
                      <a:schemeClr val="lt1"/>
                    </a:solidFill>
                    <a:latin typeface="Heebo"/>
                    <a:ea typeface="Heebo"/>
                    <a:cs typeface="Heebo"/>
                    <a:sym typeface="Heebo"/>
                  </a:rPr>
                  <a:t>A significant 40% increase in booked appointments per month.</a:t>
                </a:r>
                <a:endParaRPr sz="2800">
                  <a:solidFill>
                    <a:schemeClr val="lt1"/>
                  </a:solidFill>
                  <a:latin typeface="Heebo"/>
                  <a:ea typeface="Heebo"/>
                  <a:cs typeface="Heebo"/>
                  <a:sym typeface="Heebo"/>
                </a:endParaRPr>
              </a:p>
              <a:p>
                <a:pPr indent="-406400" lvl="0" marL="457200" marR="0" rtl="0" algn="l">
                  <a:lnSpc>
                    <a:spcPct val="120000"/>
                  </a:lnSpc>
                  <a:spcBef>
                    <a:spcPts val="0"/>
                  </a:spcBef>
                  <a:spcAft>
                    <a:spcPts val="0"/>
                  </a:spcAft>
                  <a:buClr>
                    <a:schemeClr val="lt1"/>
                  </a:buClr>
                  <a:buSzPts val="2800"/>
                  <a:buFont typeface="Heebo"/>
                  <a:buChar char="●"/>
                </a:pPr>
                <a:r>
                  <a:rPr lang="en-ID" sz="2800">
                    <a:solidFill>
                      <a:schemeClr val="lt1"/>
                    </a:solidFill>
                    <a:latin typeface="Heebo"/>
                    <a:ea typeface="Heebo"/>
                    <a:cs typeface="Heebo"/>
                    <a:sym typeface="Heebo"/>
                  </a:rPr>
                  <a:t>A drastic reduction in no-show rates to below 35%.</a:t>
                </a:r>
                <a:endParaRPr sz="2800">
                  <a:solidFill>
                    <a:schemeClr val="lt1"/>
                  </a:solidFill>
                  <a:latin typeface="Heebo"/>
                  <a:ea typeface="Heebo"/>
                  <a:cs typeface="Heebo"/>
                  <a:sym typeface="Heebo"/>
                </a:endParaRPr>
              </a:p>
              <a:p>
                <a:pPr indent="-406400" lvl="0" marL="457200" marR="0" rtl="0" algn="l">
                  <a:lnSpc>
                    <a:spcPct val="120000"/>
                  </a:lnSpc>
                  <a:spcBef>
                    <a:spcPts val="0"/>
                  </a:spcBef>
                  <a:spcAft>
                    <a:spcPts val="0"/>
                  </a:spcAft>
                  <a:buClr>
                    <a:schemeClr val="lt1"/>
                  </a:buClr>
                  <a:buSzPts val="2800"/>
                  <a:buFont typeface="Heebo"/>
                  <a:buChar char="●"/>
                </a:pPr>
                <a:r>
                  <a:rPr lang="en-ID" sz="2800">
                    <a:solidFill>
                      <a:schemeClr val="lt1"/>
                    </a:solidFill>
                    <a:latin typeface="Heebo"/>
                    <a:ea typeface="Heebo"/>
                    <a:cs typeface="Heebo"/>
                    <a:sym typeface="Heebo"/>
                  </a:rPr>
                  <a:t>Enhanced patient satisfaction, noted through improved service ratings.</a:t>
                </a:r>
                <a:endParaRPr sz="2800">
                  <a:solidFill>
                    <a:schemeClr val="lt1"/>
                  </a:solidFill>
                  <a:latin typeface="Heebo"/>
                  <a:ea typeface="Heebo"/>
                  <a:cs typeface="Heebo"/>
                  <a:sym typeface="Heebo"/>
                </a:endParaRPr>
              </a:p>
              <a:p>
                <a:pPr indent="-406400" lvl="0" marL="457200" marR="0" rtl="0" algn="l">
                  <a:lnSpc>
                    <a:spcPct val="120000"/>
                  </a:lnSpc>
                  <a:spcBef>
                    <a:spcPts val="0"/>
                  </a:spcBef>
                  <a:spcAft>
                    <a:spcPts val="0"/>
                  </a:spcAft>
                  <a:buClr>
                    <a:schemeClr val="lt1"/>
                  </a:buClr>
                  <a:buSzPts val="2800"/>
                  <a:buFont typeface="Heebo"/>
                  <a:buChar char="●"/>
                </a:pPr>
                <a:r>
                  <a:rPr lang="en-ID" sz="2800">
                    <a:solidFill>
                      <a:schemeClr val="lt1"/>
                    </a:solidFill>
                    <a:latin typeface="Heebo"/>
                    <a:ea typeface="Heebo"/>
                    <a:cs typeface="Heebo"/>
                    <a:sym typeface="Heebo"/>
                  </a:rPr>
                  <a:t>A notable financial gain, with $102,000 accumulated in revenue in under two months.</a:t>
                </a:r>
                <a:endParaRPr sz="2800">
                  <a:solidFill>
                    <a:schemeClr val="lt1"/>
                  </a:solidFill>
                  <a:latin typeface="Heebo"/>
                  <a:ea typeface="Heebo"/>
                  <a:cs typeface="Heebo"/>
                  <a:sym typeface="Heebo"/>
                </a:endParaRPr>
              </a:p>
            </p:txBody>
          </p:sp>
          <p:sp>
            <p:nvSpPr>
              <p:cNvPr id="234" name="Google Shape;234;p8"/>
              <p:cNvSpPr txBox="1"/>
              <p:nvPr/>
            </p:nvSpPr>
            <p:spPr>
              <a:xfrm>
                <a:off x="11489508" y="5756273"/>
                <a:ext cx="40518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1" i="0" lang="en-ID" sz="2600" u="none" cap="none" strike="noStrike">
                    <a:solidFill>
                      <a:schemeClr val="lt1"/>
                    </a:solidFill>
                    <a:latin typeface="Heebo"/>
                    <a:ea typeface="Heebo"/>
                    <a:cs typeface="Heebo"/>
                    <a:sym typeface="Heebo"/>
                  </a:rPr>
                  <a:t>By The Numbers</a:t>
                </a:r>
                <a:endParaRPr b="1" i="0" sz="2600" u="none" cap="none" strike="noStrike">
                  <a:solidFill>
                    <a:schemeClr val="lt1"/>
                  </a:solidFill>
                  <a:latin typeface="Heebo"/>
                  <a:ea typeface="Heebo"/>
                  <a:cs typeface="Heebo"/>
                  <a:sym typeface="Heebo"/>
                </a:endParaRPr>
              </a:p>
            </p:txBody>
          </p:sp>
        </p:grpSp>
        <p:pic>
          <p:nvPicPr>
            <p:cNvPr id="235" name="Google Shape;235;p8"/>
            <p:cNvPicPr preferRelativeResize="0"/>
            <p:nvPr/>
          </p:nvPicPr>
          <p:blipFill rotWithShape="1">
            <a:blip r:embed="rId3">
              <a:alphaModFix/>
            </a:blip>
            <a:srcRect b="0" l="0" r="0" t="0"/>
            <a:stretch/>
          </p:blipFill>
          <p:spPr>
            <a:xfrm>
              <a:off x="14665913" y="6324600"/>
              <a:ext cx="630236" cy="630236"/>
            </a:xfrm>
            <a:prstGeom prst="rect">
              <a:avLst/>
            </a:prstGeom>
            <a:noFill/>
            <a:ln>
              <a:noFill/>
            </a:ln>
          </p:spPr>
        </p:pic>
      </p:grpSp>
      <p:sp>
        <p:nvSpPr>
          <p:cNvPr id="236" name="Google Shape;236;p8"/>
          <p:cNvSpPr txBox="1"/>
          <p:nvPr/>
        </p:nvSpPr>
        <p:spPr>
          <a:xfrm>
            <a:off x="12701351" y="1434569"/>
            <a:ext cx="74361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1" lang="en-ID" sz="2600" u="none" cap="none" strike="noStrike">
                <a:solidFill>
                  <a:schemeClr val="accent1"/>
                </a:solidFill>
                <a:latin typeface="Heebo"/>
                <a:ea typeface="Heebo"/>
                <a:cs typeface="Heebo"/>
                <a:sym typeface="Heebo"/>
              </a:rPr>
              <a:t>“Get Found • Get Trusted • Get Customers”</a:t>
            </a:r>
            <a:endParaRPr b="0" i="0" sz="2600" u="none" cap="none" strike="noStrike">
              <a:solidFill>
                <a:schemeClr val="dk1"/>
              </a:solidFill>
              <a:latin typeface="Heebo"/>
              <a:ea typeface="Heebo"/>
              <a:cs typeface="Heebo"/>
              <a:sym typeface="Heebo"/>
            </a:endParaRPr>
          </a:p>
        </p:txBody>
      </p:sp>
      <p:sp>
        <p:nvSpPr>
          <p:cNvPr id="237" name="Google Shape;237;p8"/>
          <p:cNvSpPr/>
          <p:nvPr/>
        </p:nvSpPr>
        <p:spPr>
          <a:xfrm>
            <a:off x="21950363" y="4267200"/>
            <a:ext cx="1219200" cy="1219200"/>
          </a:xfrm>
          <a:prstGeom prst="frame">
            <a:avLst>
              <a:gd fmla="val 20477" name="adj1"/>
            </a:avLst>
          </a:prstGeom>
          <a:solidFill>
            <a:schemeClr val="accent2">
              <a:alpha val="901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pic>
        <p:nvPicPr>
          <p:cNvPr id="238" name="Google Shape;238;p8"/>
          <p:cNvPicPr preferRelativeResize="0"/>
          <p:nvPr>
            <p:ph idx="2" type="pic"/>
          </p:nvPr>
        </p:nvPicPr>
        <p:blipFill rotWithShape="1">
          <a:blip r:embed="rId4">
            <a:alphaModFix/>
          </a:blip>
          <a:srcRect b="7111" l="0" r="0" t="7103"/>
          <a:stretch/>
        </p:blipFill>
        <p:spPr>
          <a:xfrm>
            <a:off x="1216026" y="1390358"/>
            <a:ext cx="8537700" cy="10972800"/>
          </a:xfrm>
          <a:prstGeom prst="roundRect">
            <a:avLst>
              <a:gd fmla="val 2750" name="adj"/>
            </a:avLst>
          </a:prstGeom>
          <a:solidFill>
            <a:schemeClr val="lt2"/>
          </a:solidFill>
          <a:ln>
            <a:noFill/>
          </a:ln>
        </p:spPr>
      </p:pic>
      <p:sp>
        <p:nvSpPr>
          <p:cNvPr id="239" name="Google Shape;239;p8"/>
          <p:cNvSpPr txBox="1"/>
          <p:nvPr/>
        </p:nvSpPr>
        <p:spPr>
          <a:xfrm>
            <a:off x="12115085" y="2671539"/>
            <a:ext cx="91491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ID" sz="8800" u="none" cap="none" strike="noStrike">
                <a:solidFill>
                  <a:schemeClr val="accent1"/>
                </a:solidFill>
                <a:latin typeface="Inter SemiBold"/>
                <a:ea typeface="Inter SemiBold"/>
                <a:cs typeface="Inter SemiBold"/>
                <a:sym typeface="Inter SemiBold"/>
              </a:rPr>
              <a:t>The </a:t>
            </a:r>
            <a:r>
              <a:rPr b="0" i="0" lang="en-ID" sz="8800" u="none" cap="none" strike="noStrike">
                <a:solidFill>
                  <a:srgbClr val="FF910B"/>
                </a:solidFill>
                <a:latin typeface="Inter SemiBold"/>
                <a:ea typeface="Inter SemiBold"/>
                <a:cs typeface="Inter SemiBold"/>
                <a:sym typeface="Inter SemiBold"/>
              </a:rPr>
              <a:t>Results</a:t>
            </a:r>
            <a:endParaRPr b="0" i="0" sz="8800" u="none" cap="none" strike="noStrike">
              <a:solidFill>
                <a:srgbClr val="FF910B"/>
              </a:solidFill>
              <a:latin typeface="Inter SemiBold"/>
              <a:ea typeface="Inter SemiBold"/>
              <a:cs typeface="Inter SemiBold"/>
              <a:sym typeface="Inter SemiBold"/>
            </a:endParaRPr>
          </a:p>
        </p:txBody>
      </p:sp>
      <p:sp>
        <p:nvSpPr>
          <p:cNvPr id="240" name="Google Shape;240;p8"/>
          <p:cNvSpPr/>
          <p:nvPr/>
        </p:nvSpPr>
        <p:spPr>
          <a:xfrm>
            <a:off x="11657424" y="2390786"/>
            <a:ext cx="1823400" cy="1823400"/>
          </a:xfrm>
          <a:prstGeom prst="ellipse">
            <a:avLst/>
          </a:prstGeom>
          <a:gradFill>
            <a:gsLst>
              <a:gs pos="0">
                <a:srgbClr val="FF910B"/>
              </a:gs>
              <a:gs pos="44000">
                <a:srgbClr val="F0A202">
                  <a:alpha val="65098"/>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241" name="Google Shape;241;p8"/>
          <p:cNvSpPr txBox="1"/>
          <p:nvPr/>
        </p:nvSpPr>
        <p:spPr>
          <a:xfrm>
            <a:off x="1216025" y="2255250"/>
            <a:ext cx="8537700" cy="8688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lang="en-ID" sz="4400">
                <a:solidFill>
                  <a:schemeClr val="dk1"/>
                </a:solidFill>
                <a:latin typeface="Heebo"/>
                <a:ea typeface="Heebo"/>
                <a:cs typeface="Heebo"/>
                <a:sym typeface="Heebo"/>
              </a:rPr>
              <a:t>Trust Builds Healthcare Practices</a:t>
            </a:r>
            <a:endParaRPr b="0" i="0" sz="4400" u="none" cap="none" strike="noStrike">
              <a:solidFill>
                <a:schemeClr val="dk1"/>
              </a:solidFill>
              <a:latin typeface="Heebo"/>
              <a:ea typeface="Heebo"/>
              <a:cs typeface="Heebo"/>
              <a:sym typeface="Heebo"/>
            </a:endParaRPr>
          </a:p>
        </p:txBody>
      </p:sp>
      <p:pic>
        <p:nvPicPr>
          <p:cNvPr id="242" name="Google Shape;242;p8"/>
          <p:cNvPicPr preferRelativeResize="0"/>
          <p:nvPr/>
        </p:nvPicPr>
        <p:blipFill rotWithShape="1">
          <a:blip r:embed="rId5">
            <a:alphaModFix/>
          </a:blip>
          <a:srcRect b="34463" l="27500" r="31829" t="0"/>
          <a:stretch/>
        </p:blipFill>
        <p:spPr>
          <a:xfrm>
            <a:off x="17687176" y="206544"/>
            <a:ext cx="796801" cy="719027"/>
          </a:xfrm>
          <a:prstGeom prst="rect">
            <a:avLst/>
          </a:prstGeom>
          <a:noFill/>
          <a:ln>
            <a:noFill/>
          </a:ln>
        </p:spPr>
      </p:pic>
      <p:sp>
        <p:nvSpPr>
          <p:cNvPr id="243" name="Google Shape;243;p8"/>
          <p:cNvSpPr txBox="1"/>
          <p:nvPr/>
        </p:nvSpPr>
        <p:spPr>
          <a:xfrm>
            <a:off x="18501925" y="3506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dk1"/>
                </a:solidFill>
                <a:latin typeface="Heebo"/>
                <a:ea typeface="Heebo"/>
                <a:cs typeface="Heebo"/>
                <a:sym typeface="Heebo"/>
              </a:rPr>
              <a:t>BRANDING | MARKETING | ADVERTISING</a:t>
            </a:r>
            <a:endParaRPr b="1" i="0" sz="2200" u="none" cap="none" strike="noStrike">
              <a:solidFill>
                <a:schemeClr val="dk1"/>
              </a:solidFill>
              <a:latin typeface="Heebo"/>
              <a:ea typeface="Heebo"/>
              <a:cs typeface="Heebo"/>
              <a:sym typeface="Heeb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0"/>
          <p:cNvSpPr/>
          <p:nvPr/>
        </p:nvSpPr>
        <p:spPr>
          <a:xfrm>
            <a:off x="0" y="0"/>
            <a:ext cx="14800800" cy="12344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Heebo"/>
              <a:ea typeface="Heebo"/>
              <a:cs typeface="Heebo"/>
              <a:sym typeface="Heebo"/>
            </a:endParaRPr>
          </a:p>
        </p:txBody>
      </p:sp>
      <p:sp>
        <p:nvSpPr>
          <p:cNvPr id="249" name="Google Shape;249;p20"/>
          <p:cNvSpPr/>
          <p:nvPr/>
        </p:nvSpPr>
        <p:spPr>
          <a:xfrm flipH="1" rot="10800000">
            <a:off x="5444466" y="14872"/>
            <a:ext cx="4340530" cy="2156828"/>
          </a:xfrm>
          <a:custGeom>
            <a:rect b="b" l="l" r="r" t="t"/>
            <a:pathLst>
              <a:path extrusionOk="0" h="2480600" w="4992108">
                <a:moveTo>
                  <a:pt x="2496054" y="0"/>
                </a:moveTo>
                <a:cubicBezTo>
                  <a:pt x="3788854" y="0"/>
                  <a:pt x="4852174" y="982520"/>
                  <a:pt x="4980039" y="2241585"/>
                </a:cubicBezTo>
                <a:lnTo>
                  <a:pt x="4992108" y="2480600"/>
                </a:lnTo>
                <a:lnTo>
                  <a:pt x="4897876" y="2480600"/>
                </a:lnTo>
                <a:lnTo>
                  <a:pt x="4886293" y="2251220"/>
                </a:lnTo>
                <a:cubicBezTo>
                  <a:pt x="4763254" y="1039672"/>
                  <a:pt x="3740064" y="94232"/>
                  <a:pt x="2496054" y="94232"/>
                </a:cubicBezTo>
                <a:cubicBezTo>
                  <a:pt x="1252044" y="94232"/>
                  <a:pt x="228854" y="1039672"/>
                  <a:pt x="105815" y="2251220"/>
                </a:cubicBezTo>
                <a:lnTo>
                  <a:pt x="94232" y="2480600"/>
                </a:lnTo>
                <a:lnTo>
                  <a:pt x="0" y="2480600"/>
                </a:lnTo>
                <a:lnTo>
                  <a:pt x="12069" y="2241585"/>
                </a:lnTo>
                <a:cubicBezTo>
                  <a:pt x="139934" y="982520"/>
                  <a:pt x="1203254" y="0"/>
                  <a:pt x="2496054" y="0"/>
                </a:cubicBezTo>
                <a:close/>
              </a:path>
            </a:pathLst>
          </a:cu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nvGrpSpPr>
          <p:cNvPr id="250" name="Google Shape;250;p20"/>
          <p:cNvGrpSpPr/>
          <p:nvPr/>
        </p:nvGrpSpPr>
        <p:grpSpPr>
          <a:xfrm>
            <a:off x="12813577" y="10047317"/>
            <a:ext cx="1219200" cy="1534593"/>
            <a:chOff x="10363201" y="1990369"/>
            <a:chExt cx="1219200" cy="1534593"/>
          </a:xfrm>
        </p:grpSpPr>
        <p:grpSp>
          <p:nvGrpSpPr>
            <p:cNvPr id="251" name="Google Shape;251;p20"/>
            <p:cNvGrpSpPr/>
            <p:nvPr/>
          </p:nvGrpSpPr>
          <p:grpSpPr>
            <a:xfrm>
              <a:off x="10363201" y="1990369"/>
              <a:ext cx="1219200" cy="133350"/>
              <a:chOff x="10363201" y="1990369"/>
              <a:chExt cx="1219200" cy="133350"/>
            </a:xfrm>
          </p:grpSpPr>
          <p:sp>
            <p:nvSpPr>
              <p:cNvPr id="252" name="Google Shape;252;p20"/>
              <p:cNvSpPr/>
              <p:nvPr/>
            </p:nvSpPr>
            <p:spPr>
              <a:xfrm>
                <a:off x="10363201"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53" name="Google Shape;253;p20"/>
              <p:cNvSpPr/>
              <p:nvPr/>
            </p:nvSpPr>
            <p:spPr>
              <a:xfrm>
                <a:off x="10906126"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54" name="Google Shape;254;p20"/>
              <p:cNvSpPr/>
              <p:nvPr/>
            </p:nvSpPr>
            <p:spPr>
              <a:xfrm>
                <a:off x="11449051"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255" name="Google Shape;255;p20"/>
            <p:cNvGrpSpPr/>
            <p:nvPr/>
          </p:nvGrpSpPr>
          <p:grpSpPr>
            <a:xfrm>
              <a:off x="10363201" y="2457450"/>
              <a:ext cx="1219200" cy="133350"/>
              <a:chOff x="10363201" y="1990369"/>
              <a:chExt cx="1219200" cy="133350"/>
            </a:xfrm>
          </p:grpSpPr>
          <p:sp>
            <p:nvSpPr>
              <p:cNvPr id="256" name="Google Shape;256;p20"/>
              <p:cNvSpPr/>
              <p:nvPr/>
            </p:nvSpPr>
            <p:spPr>
              <a:xfrm>
                <a:off x="10363201"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57" name="Google Shape;257;p20"/>
              <p:cNvSpPr/>
              <p:nvPr/>
            </p:nvSpPr>
            <p:spPr>
              <a:xfrm>
                <a:off x="10906126"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58" name="Google Shape;258;p20"/>
              <p:cNvSpPr/>
              <p:nvPr/>
            </p:nvSpPr>
            <p:spPr>
              <a:xfrm>
                <a:off x="11449051"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259" name="Google Shape;259;p20"/>
            <p:cNvGrpSpPr/>
            <p:nvPr/>
          </p:nvGrpSpPr>
          <p:grpSpPr>
            <a:xfrm>
              <a:off x="10363201" y="2924531"/>
              <a:ext cx="1219200" cy="133350"/>
              <a:chOff x="10363201" y="1990369"/>
              <a:chExt cx="1219200" cy="133350"/>
            </a:xfrm>
          </p:grpSpPr>
          <p:sp>
            <p:nvSpPr>
              <p:cNvPr id="260" name="Google Shape;260;p20"/>
              <p:cNvSpPr/>
              <p:nvPr/>
            </p:nvSpPr>
            <p:spPr>
              <a:xfrm>
                <a:off x="10363201"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1" name="Google Shape;261;p20"/>
              <p:cNvSpPr/>
              <p:nvPr/>
            </p:nvSpPr>
            <p:spPr>
              <a:xfrm>
                <a:off x="10906126"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2" name="Google Shape;262;p20"/>
              <p:cNvSpPr/>
              <p:nvPr/>
            </p:nvSpPr>
            <p:spPr>
              <a:xfrm>
                <a:off x="11449051"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nvGrpSpPr>
            <p:cNvPr id="263" name="Google Shape;263;p20"/>
            <p:cNvGrpSpPr/>
            <p:nvPr/>
          </p:nvGrpSpPr>
          <p:grpSpPr>
            <a:xfrm>
              <a:off x="10363201" y="3391612"/>
              <a:ext cx="1219200" cy="133350"/>
              <a:chOff x="10363201" y="1990369"/>
              <a:chExt cx="1219200" cy="133350"/>
            </a:xfrm>
          </p:grpSpPr>
          <p:sp>
            <p:nvSpPr>
              <p:cNvPr id="264" name="Google Shape;264;p20"/>
              <p:cNvSpPr/>
              <p:nvPr/>
            </p:nvSpPr>
            <p:spPr>
              <a:xfrm>
                <a:off x="10363201"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5" name="Google Shape;265;p20"/>
              <p:cNvSpPr/>
              <p:nvPr/>
            </p:nvSpPr>
            <p:spPr>
              <a:xfrm>
                <a:off x="10906126"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6" name="Google Shape;266;p20"/>
              <p:cNvSpPr/>
              <p:nvPr/>
            </p:nvSpPr>
            <p:spPr>
              <a:xfrm>
                <a:off x="11449051" y="1990369"/>
                <a:ext cx="133350" cy="133350"/>
              </a:xfrm>
              <a:prstGeom prst="ellipse">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grpSp>
      </p:grpSp>
      <p:sp>
        <p:nvSpPr>
          <p:cNvPr id="267" name="Google Shape;267;p20"/>
          <p:cNvSpPr/>
          <p:nvPr/>
        </p:nvSpPr>
        <p:spPr>
          <a:xfrm>
            <a:off x="18289" y="10179917"/>
            <a:ext cx="2171233" cy="2156828"/>
          </a:xfrm>
          <a:custGeom>
            <a:rect b="b" l="l" r="r" t="t"/>
            <a:pathLst>
              <a:path extrusionOk="0" h="2156828" w="2171233">
                <a:moveTo>
                  <a:pt x="968" y="0"/>
                </a:moveTo>
                <a:cubicBezTo>
                  <a:pt x="1125030" y="0"/>
                  <a:pt x="2049564" y="854280"/>
                  <a:pt x="2160740" y="1949010"/>
                </a:cubicBezTo>
                <a:lnTo>
                  <a:pt x="2171233" y="2156828"/>
                </a:lnTo>
                <a:lnTo>
                  <a:pt x="2089301" y="2156828"/>
                </a:lnTo>
                <a:lnTo>
                  <a:pt x="2079229" y="1957387"/>
                </a:lnTo>
                <a:cubicBezTo>
                  <a:pt x="1972250" y="903972"/>
                  <a:pt x="1082608" y="81933"/>
                  <a:pt x="968" y="81933"/>
                </a:cubicBezTo>
                <a:lnTo>
                  <a:pt x="0" y="81979"/>
                </a:lnTo>
                <a:lnTo>
                  <a:pt x="0" y="46"/>
                </a:lnTo>
                <a:close/>
              </a:path>
            </a:pathLst>
          </a:cu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8" name="Google Shape;268;p20"/>
          <p:cNvSpPr/>
          <p:nvPr/>
        </p:nvSpPr>
        <p:spPr>
          <a:xfrm>
            <a:off x="11382806" y="2391206"/>
            <a:ext cx="399188" cy="399188"/>
          </a:xfrm>
          <a:prstGeom prst="plus">
            <a:avLst>
              <a:gd fmla="val 32596" name="adj"/>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69" name="Google Shape;269;p20"/>
          <p:cNvSpPr/>
          <p:nvPr/>
        </p:nvSpPr>
        <p:spPr>
          <a:xfrm>
            <a:off x="1304290" y="7877606"/>
            <a:ext cx="399188" cy="399188"/>
          </a:xfrm>
          <a:prstGeom prst="plus">
            <a:avLst>
              <a:gd fmla="val 32596" name="adj"/>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sp>
        <p:nvSpPr>
          <p:cNvPr id="270" name="Google Shape;270;p20"/>
          <p:cNvSpPr/>
          <p:nvPr/>
        </p:nvSpPr>
        <p:spPr>
          <a:xfrm>
            <a:off x="12006547" y="7571818"/>
            <a:ext cx="399188" cy="399188"/>
          </a:xfrm>
          <a:prstGeom prst="plus">
            <a:avLst>
              <a:gd fmla="val 32596" name="adj"/>
            </a:avLst>
          </a:prstGeom>
          <a:solidFill>
            <a:schemeClr val="accent3">
              <a:alpha val="3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Heebo"/>
              <a:ea typeface="Heebo"/>
              <a:cs typeface="Heebo"/>
              <a:sym typeface="Heebo"/>
            </a:endParaRPr>
          </a:p>
        </p:txBody>
      </p:sp>
      <p:pic>
        <p:nvPicPr>
          <p:cNvPr id="271" name="Google Shape;271;p20"/>
          <p:cNvPicPr preferRelativeResize="0"/>
          <p:nvPr/>
        </p:nvPicPr>
        <p:blipFill rotWithShape="1">
          <a:blip r:embed="rId3">
            <a:alphaModFix/>
          </a:blip>
          <a:srcRect b="34463" l="27500" r="31830" t="0"/>
          <a:stretch/>
        </p:blipFill>
        <p:spPr>
          <a:xfrm>
            <a:off x="1662576" y="1136444"/>
            <a:ext cx="796801" cy="719027"/>
          </a:xfrm>
          <a:prstGeom prst="rect">
            <a:avLst/>
          </a:prstGeom>
          <a:noFill/>
          <a:ln>
            <a:noFill/>
          </a:ln>
        </p:spPr>
      </p:pic>
      <p:sp>
        <p:nvSpPr>
          <p:cNvPr id="272" name="Google Shape;272;p20"/>
          <p:cNvSpPr txBox="1"/>
          <p:nvPr/>
        </p:nvSpPr>
        <p:spPr>
          <a:xfrm>
            <a:off x="2477325" y="1280563"/>
            <a:ext cx="56745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200"/>
              <a:buFont typeface="Arial"/>
              <a:buNone/>
            </a:pPr>
            <a:r>
              <a:rPr b="1" i="0" lang="en-ID" sz="2200" u="none" cap="none" strike="noStrike">
                <a:solidFill>
                  <a:schemeClr val="lt1"/>
                </a:solidFill>
                <a:latin typeface="Heebo"/>
                <a:ea typeface="Heebo"/>
                <a:cs typeface="Heebo"/>
                <a:sym typeface="Heebo"/>
              </a:rPr>
              <a:t>BRANDING | MARKETING | ADVERTISING</a:t>
            </a:r>
            <a:endParaRPr b="1" i="0" sz="2200" u="none" cap="none" strike="noStrike">
              <a:solidFill>
                <a:schemeClr val="lt1"/>
              </a:solidFill>
              <a:latin typeface="Heebo"/>
              <a:ea typeface="Heebo"/>
              <a:cs typeface="Heebo"/>
              <a:sym typeface="Heebo"/>
            </a:endParaRPr>
          </a:p>
        </p:txBody>
      </p:sp>
      <p:grpSp>
        <p:nvGrpSpPr>
          <p:cNvPr id="273" name="Google Shape;273;p20"/>
          <p:cNvGrpSpPr/>
          <p:nvPr/>
        </p:nvGrpSpPr>
        <p:grpSpPr>
          <a:xfrm>
            <a:off x="1241284" y="3270480"/>
            <a:ext cx="8854452" cy="7331912"/>
            <a:chOff x="1222996" y="3270480"/>
            <a:chExt cx="8854452" cy="7331912"/>
          </a:xfrm>
        </p:grpSpPr>
        <p:sp>
          <p:nvSpPr>
            <p:cNvPr id="274" name="Google Shape;274;p20"/>
            <p:cNvSpPr txBox="1"/>
            <p:nvPr/>
          </p:nvSpPr>
          <p:spPr>
            <a:xfrm>
              <a:off x="1747949" y="3270480"/>
              <a:ext cx="55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ID" sz="3200" u="none" cap="none" strike="noStrike">
                  <a:solidFill>
                    <a:schemeClr val="lt1"/>
                  </a:solidFill>
                  <a:latin typeface="Heebo"/>
                  <a:ea typeface="Heebo"/>
                  <a:cs typeface="Heebo"/>
                  <a:sym typeface="Heebo"/>
                </a:rPr>
                <a:t>Thank You For </a:t>
              </a:r>
              <a:r>
                <a:rPr b="0" i="0" lang="en-ID" sz="3200" u="none" cap="none" strike="noStrike">
                  <a:solidFill>
                    <a:schemeClr val="accent2"/>
                  </a:solidFill>
                  <a:latin typeface="Heebo"/>
                  <a:ea typeface="Heebo"/>
                  <a:cs typeface="Heebo"/>
                  <a:sym typeface="Heebo"/>
                </a:rPr>
                <a:t>Joining Us</a:t>
              </a:r>
              <a:endParaRPr b="0" i="0" sz="3200" u="none" cap="none" strike="noStrike">
                <a:solidFill>
                  <a:schemeClr val="accent2"/>
                </a:solidFill>
                <a:latin typeface="Heebo"/>
                <a:ea typeface="Heebo"/>
                <a:cs typeface="Heebo"/>
                <a:sym typeface="Heebo"/>
              </a:endParaRPr>
            </a:p>
          </p:txBody>
        </p:sp>
        <p:sp>
          <p:nvSpPr>
            <p:cNvPr id="275" name="Google Shape;275;p20"/>
            <p:cNvSpPr txBox="1"/>
            <p:nvPr/>
          </p:nvSpPr>
          <p:spPr>
            <a:xfrm>
              <a:off x="1733548" y="9149492"/>
              <a:ext cx="8343900" cy="14529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600"/>
                <a:buFont typeface="Arial"/>
                <a:buNone/>
              </a:pPr>
              <a:r>
                <a:rPr b="0" i="0" lang="en-ID" sz="2600" u="none" cap="none" strike="noStrike">
                  <a:solidFill>
                    <a:schemeClr val="lt1"/>
                  </a:solidFill>
                  <a:latin typeface="Heebo"/>
                  <a:ea typeface="Heebo"/>
                  <a:cs typeface="Heebo"/>
                  <a:sym typeface="Heebo"/>
                </a:rPr>
                <a:t>Our success is </a:t>
              </a:r>
              <a:r>
                <a:rPr b="0" i="0" lang="en-ID" sz="2600" u="none" cap="none" strike="noStrike">
                  <a:solidFill>
                    <a:srgbClr val="FF910B"/>
                  </a:solidFill>
                  <a:latin typeface="Heebo"/>
                  <a:ea typeface="Heebo"/>
                  <a:cs typeface="Heebo"/>
                  <a:sym typeface="Heebo"/>
                </a:rPr>
                <a:t>your success</a:t>
              </a:r>
              <a:r>
                <a:rPr b="0" i="0" lang="en-ID" sz="2600" u="none" cap="none" strike="noStrike">
                  <a:solidFill>
                    <a:schemeClr val="lt1"/>
                  </a:solidFill>
                  <a:latin typeface="Heebo"/>
                  <a:ea typeface="Heebo"/>
                  <a:cs typeface="Heebo"/>
                  <a:sym typeface="Heebo"/>
                </a:rPr>
                <a:t>. As we grow, you grow. Together, we're building a stronger, healthier community, one patient at a time.</a:t>
              </a:r>
              <a:endParaRPr b="0" i="0" sz="2600" u="none" cap="none" strike="noStrike">
                <a:solidFill>
                  <a:schemeClr val="lt1"/>
                </a:solidFill>
                <a:latin typeface="Heebo"/>
                <a:ea typeface="Heebo"/>
                <a:cs typeface="Heebo"/>
                <a:sym typeface="Heebo"/>
              </a:endParaRPr>
            </a:p>
          </p:txBody>
        </p:sp>
        <p:sp>
          <p:nvSpPr>
            <p:cNvPr id="276" name="Google Shape;276;p20"/>
            <p:cNvSpPr/>
            <p:nvPr/>
          </p:nvSpPr>
          <p:spPr>
            <a:xfrm>
              <a:off x="1222996" y="4424983"/>
              <a:ext cx="1823400" cy="1823400"/>
            </a:xfrm>
            <a:prstGeom prst="ellipse">
              <a:avLst/>
            </a:prstGeom>
            <a:gradFill>
              <a:gsLst>
                <a:gs pos="0">
                  <a:schemeClr val="accent2"/>
                </a:gs>
                <a:gs pos="44000">
                  <a:srgbClr val="F0A202">
                    <a:alpha val="65098"/>
                  </a:srgbClr>
                </a:gs>
                <a:gs pos="100000">
                  <a:srgbClr val="FFFFFF">
                    <a:alpha val="0"/>
                  </a:srgbClr>
                </a:gs>
              </a:gsLst>
              <a:lin ang="360000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Heebo"/>
                <a:ea typeface="Heebo"/>
                <a:cs typeface="Heebo"/>
                <a:sym typeface="Heebo"/>
              </a:endParaRPr>
            </a:p>
          </p:txBody>
        </p:sp>
      </p:grpSp>
      <p:sp>
        <p:nvSpPr>
          <p:cNvPr id="277" name="Google Shape;277;p20"/>
          <p:cNvSpPr txBox="1"/>
          <p:nvPr/>
        </p:nvSpPr>
        <p:spPr>
          <a:xfrm>
            <a:off x="1824899" y="4700375"/>
            <a:ext cx="99570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800"/>
              <a:buFont typeface="Arial"/>
              <a:buNone/>
            </a:pPr>
            <a:r>
              <a:rPr b="0" i="0" lang="en-ID" sz="8800" u="none" cap="none" strike="noStrike">
                <a:solidFill>
                  <a:schemeClr val="lt1"/>
                </a:solidFill>
                <a:latin typeface="Inter SemiBold"/>
                <a:ea typeface="Inter SemiBold"/>
                <a:cs typeface="Inter SemiBold"/>
                <a:sym typeface="Inter SemiBold"/>
              </a:rPr>
              <a:t>Our </a:t>
            </a:r>
            <a:r>
              <a:rPr b="0" i="0" lang="en-ID" sz="8800" u="none" cap="none" strike="noStrike">
                <a:solidFill>
                  <a:srgbClr val="FF910B"/>
                </a:solidFill>
                <a:latin typeface="Inter SemiBold"/>
                <a:ea typeface="Inter SemiBold"/>
                <a:cs typeface="Inter SemiBold"/>
                <a:sym typeface="Inter SemiBold"/>
              </a:rPr>
              <a:t>Commitment</a:t>
            </a:r>
            <a:endParaRPr b="0" i="0" sz="8800" u="none" cap="none" strike="noStrike">
              <a:solidFill>
                <a:srgbClr val="FF910B"/>
              </a:solidFill>
              <a:latin typeface="Inter SemiBold"/>
              <a:ea typeface="Inter SemiBold"/>
              <a:cs typeface="Inter SemiBold"/>
              <a:sym typeface="Inter SemiBold"/>
            </a:endParaRPr>
          </a:p>
        </p:txBody>
      </p:sp>
      <p:pic>
        <p:nvPicPr>
          <p:cNvPr id="278" name="Google Shape;278;p20"/>
          <p:cNvPicPr preferRelativeResize="0"/>
          <p:nvPr/>
        </p:nvPicPr>
        <p:blipFill>
          <a:blip r:embed="rId4">
            <a:alphaModFix/>
          </a:blip>
          <a:stretch>
            <a:fillRect/>
          </a:stretch>
        </p:blipFill>
        <p:spPr>
          <a:xfrm>
            <a:off x="14800875" y="0"/>
            <a:ext cx="9583126" cy="123444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69">
      <a:dk1>
        <a:srgbClr val="000000"/>
      </a:dk1>
      <a:lt1>
        <a:srgbClr val="FFFFFF"/>
      </a:lt1>
      <a:dk2>
        <a:srgbClr val="7F7F7F"/>
      </a:dk2>
      <a:lt2>
        <a:srgbClr val="E7E6E6"/>
      </a:lt2>
      <a:accent1>
        <a:srgbClr val="15222B"/>
      </a:accent1>
      <a:accent2>
        <a:srgbClr val="F0A202"/>
      </a:accent2>
      <a:accent3>
        <a:srgbClr val="333E45"/>
      </a:accent3>
      <a:accent4>
        <a:srgbClr val="202B32"/>
      </a:accent4>
      <a:accent5>
        <a:srgbClr val="0D171E"/>
      </a:accent5>
      <a:accent6>
        <a:srgbClr val="2A363E"/>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2019-01-23T07:32:06Z</dcterms:created>
  <dc:creator>Dhika Supangestu</dc:creator>
</cp:coreProperties>
</file>